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Cooper BT Light" panose="020B0604020202020204" charset="0"/>
      <p:regular r:id="rId14"/>
    </p:embeddedFont>
    <p:embeddedFont>
      <p:font typeface="Be Vietnam" panose="020B0604020202020204" charset="0"/>
      <p:regular r:id="rId15"/>
    </p:embeddedFont>
    <p:embeddedFont>
      <p:font typeface="Raleway" panose="020B0604020202020204" charset="-52"/>
      <p:regular r:id="rId16"/>
    </p:embeddedFont>
    <p:embeddedFont>
      <p:font typeface="Calibri" panose="020F0502020204030204" pitchFamily="34" charset="0"/>
      <p:regular r:id="rId17"/>
      <p:bold r:id="rId18"/>
      <p:italic r:id="rId19"/>
      <p:boldItalic r:id="rId20"/>
    </p:embeddedFont>
    <p:embeddedFont>
      <p:font typeface="Cooper BT Bold" panose="020B0604020202020204" charset="0"/>
      <p:regular r:id="rId21"/>
    </p:embeddedFont>
    <p:embeddedFont>
      <p:font typeface="Raleway Bold" panose="020B0604020202020204" charset="-52"/>
      <p:regular r:id="rId22"/>
    </p:embeddedFont>
    <p:embeddedFont>
      <p:font typeface="Be Vietnam Ultra-Bold"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0" d="100"/>
          <a:sy n="30" d="100"/>
        </p:scale>
        <p:origin x="110"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FAF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2138328" y="1107594"/>
            <a:ext cx="8491805" cy="8491805"/>
            <a:chOff x="0" y="0"/>
            <a:chExt cx="6350000" cy="6350000"/>
          </a:xfrm>
        </p:grpSpPr>
        <p:sp>
          <p:nvSpPr>
            <p:cNvPr id="3" name="Freeform 3"/>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2"/>
              <a:stretch>
                <a:fillRect l="-26839" r="-26839"/>
              </a:stretch>
            </a:blipFill>
          </p:spPr>
        </p:sp>
        <p:sp>
          <p:nvSpPr>
            <p:cNvPr id="4" name="Freeform 4"/>
            <p:cNvSpPr/>
            <p:nvPr/>
          </p:nvSpPr>
          <p:spPr>
            <a:xfrm>
              <a:off x="0" y="0"/>
              <a:ext cx="6350000" cy="6350000"/>
            </a:xfrm>
            <a:custGeom>
              <a:avLst/>
              <a:gdLst/>
              <a:ahLst/>
              <a:cxnLst/>
              <a:rect l="l" t="t" r="r" b="b"/>
              <a:pathLst>
                <a:path w="6350000" h="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D74D25"/>
            </a:solidFill>
          </p:spPr>
        </p:sp>
      </p:grpSp>
      <p:sp>
        <p:nvSpPr>
          <p:cNvPr id="6" name="TextBox 6"/>
          <p:cNvSpPr txBox="1"/>
          <p:nvPr/>
        </p:nvSpPr>
        <p:spPr>
          <a:xfrm>
            <a:off x="3500836" y="2828382"/>
            <a:ext cx="16960078" cy="3271236"/>
          </a:xfrm>
          <a:prstGeom prst="rect">
            <a:avLst/>
          </a:prstGeom>
        </p:spPr>
        <p:txBody>
          <a:bodyPr lIns="0" tIns="0" rIns="0" bIns="0" rtlCol="0" anchor="t">
            <a:spAutoFit/>
          </a:bodyPr>
          <a:lstStyle/>
          <a:p>
            <a:pPr algn="ctr">
              <a:lnSpc>
                <a:spcPts val="13072"/>
              </a:lnSpc>
              <a:spcBef>
                <a:spcPct val="0"/>
              </a:spcBef>
            </a:pPr>
            <a:r>
              <a:rPr lang="en-US" sz="10055">
                <a:solidFill>
                  <a:srgbClr val="004AAD"/>
                </a:solidFill>
                <a:latin typeface="Be Vietnam Ultra-Bold"/>
              </a:rPr>
              <a:t>Мемлекеттік </a:t>
            </a:r>
          </a:p>
          <a:p>
            <a:pPr algn="ctr">
              <a:lnSpc>
                <a:spcPts val="13072"/>
              </a:lnSpc>
              <a:spcBef>
                <a:spcPct val="0"/>
              </a:spcBef>
            </a:pPr>
            <a:r>
              <a:rPr lang="en-US" sz="10055">
                <a:solidFill>
                  <a:srgbClr val="004AAD"/>
                </a:solidFill>
                <a:latin typeface="Be Vietnam Ultra-Bold"/>
              </a:rPr>
              <a:t>кәсіпкерлік</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AF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440632" y="1556404"/>
            <a:ext cx="7174192" cy="7174192"/>
            <a:chOff x="0" y="0"/>
            <a:chExt cx="6350000" cy="6350000"/>
          </a:xfrm>
        </p:grpSpPr>
        <p:sp>
          <p:nvSpPr>
            <p:cNvPr id="3" name="Freeform 3"/>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2"/>
              <a:stretch>
                <a:fillRect l="-38888" r="-38888"/>
              </a:stretch>
            </a:blipFill>
          </p:spPr>
        </p:sp>
        <p:sp>
          <p:nvSpPr>
            <p:cNvPr id="4" name="Freeform 4"/>
            <p:cNvSpPr/>
            <p:nvPr/>
          </p:nvSpPr>
          <p:spPr>
            <a:xfrm>
              <a:off x="0" y="0"/>
              <a:ext cx="6350000" cy="6350000"/>
            </a:xfrm>
            <a:custGeom>
              <a:avLst/>
              <a:gdLst/>
              <a:ahLst/>
              <a:cxnLst/>
              <a:rect l="l" t="t" r="r" b="b"/>
              <a:pathLst>
                <a:path w="6350000" h="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D74D25"/>
            </a:solidFill>
          </p:spPr>
        </p:sp>
      </p:grpSp>
      <p:sp>
        <p:nvSpPr>
          <p:cNvPr id="5" name="TextBox 5"/>
          <p:cNvSpPr txBox="1"/>
          <p:nvPr/>
        </p:nvSpPr>
        <p:spPr>
          <a:xfrm>
            <a:off x="6308052" y="995701"/>
            <a:ext cx="11525740" cy="8057473"/>
          </a:xfrm>
          <a:prstGeom prst="rect">
            <a:avLst/>
          </a:prstGeom>
        </p:spPr>
        <p:txBody>
          <a:bodyPr lIns="0" tIns="0" rIns="0" bIns="0" rtlCol="0" anchor="t">
            <a:spAutoFit/>
          </a:bodyPr>
          <a:lstStyle/>
          <a:p>
            <a:pPr algn="ctr">
              <a:lnSpc>
                <a:spcPts val="7132"/>
              </a:lnSpc>
            </a:pPr>
            <a:r>
              <a:rPr lang="en-US" sz="3813" spc="141">
                <a:solidFill>
                  <a:srgbClr val="163878"/>
                </a:solidFill>
                <a:latin typeface="Be Vietnam Ultra-Bold"/>
              </a:rPr>
              <a:t>Мемлекеттік кәсіпкерлік</a:t>
            </a:r>
            <a:r>
              <a:rPr lang="en-US" sz="3813" spc="141">
                <a:solidFill>
                  <a:srgbClr val="163878"/>
                </a:solidFill>
                <a:latin typeface="Be Vietnam"/>
              </a:rPr>
              <a:t>-бұл мемлекет әдетте жеке кәсіпкерлермен және компаниялармен байланысты функцияларды орындайтын қызмет саласы. Ол Кәсіпорындарды құруды, иеленуді және басқаруды, экономиканың әртүрлі салаларына инвестициялауды, сондай-ақ экономикалық жобалар мен бағдарламаларды іске асыруды қамтиды.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AF6"/>
        </a:solidFill>
        <a:effectLst/>
      </p:bgPr>
    </p:bg>
    <p:spTree>
      <p:nvGrpSpPr>
        <p:cNvPr id="1" name=""/>
        <p:cNvGrpSpPr/>
        <p:nvPr/>
      </p:nvGrpSpPr>
      <p:grpSpPr>
        <a:xfrm>
          <a:off x="0" y="0"/>
          <a:ext cx="0" cy="0"/>
          <a:chOff x="0" y="0"/>
          <a:chExt cx="0" cy="0"/>
        </a:xfrm>
      </p:grpSpPr>
      <p:grpSp>
        <p:nvGrpSpPr>
          <p:cNvPr id="2" name="Group 2"/>
          <p:cNvGrpSpPr/>
          <p:nvPr/>
        </p:nvGrpSpPr>
        <p:grpSpPr>
          <a:xfrm>
            <a:off x="1196530" y="4034483"/>
            <a:ext cx="3564369" cy="4586746"/>
            <a:chOff x="0" y="0"/>
            <a:chExt cx="3133810" cy="4032689"/>
          </a:xfrm>
        </p:grpSpPr>
        <p:sp>
          <p:nvSpPr>
            <p:cNvPr id="3" name="Freeform 3"/>
            <p:cNvSpPr/>
            <p:nvPr/>
          </p:nvSpPr>
          <p:spPr>
            <a:xfrm>
              <a:off x="0" y="0"/>
              <a:ext cx="3133810" cy="4032690"/>
            </a:xfrm>
            <a:custGeom>
              <a:avLst/>
              <a:gdLst/>
              <a:ahLst/>
              <a:cxnLst/>
              <a:rect l="l" t="t" r="r" b="b"/>
              <a:pathLst>
                <a:path w="3133810" h="403269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C6CAC1">
                <a:alpha val="90980"/>
              </a:srgbClr>
            </a:solidFill>
          </p:spPr>
        </p:sp>
      </p:grpSp>
      <p:grpSp>
        <p:nvGrpSpPr>
          <p:cNvPr id="4" name="Group 4"/>
          <p:cNvGrpSpPr/>
          <p:nvPr/>
        </p:nvGrpSpPr>
        <p:grpSpPr>
          <a:xfrm>
            <a:off x="9423612" y="4034483"/>
            <a:ext cx="3983255" cy="4586746"/>
            <a:chOff x="0" y="0"/>
            <a:chExt cx="3502097" cy="4032689"/>
          </a:xfrm>
        </p:grpSpPr>
        <p:sp>
          <p:nvSpPr>
            <p:cNvPr id="5" name="Freeform 5"/>
            <p:cNvSpPr/>
            <p:nvPr/>
          </p:nvSpPr>
          <p:spPr>
            <a:xfrm>
              <a:off x="0" y="0"/>
              <a:ext cx="3502097" cy="4032690"/>
            </a:xfrm>
            <a:custGeom>
              <a:avLst/>
              <a:gdLst/>
              <a:ahLst/>
              <a:cxnLst/>
              <a:rect l="l" t="t" r="r" b="b"/>
              <a:pathLst>
                <a:path w="3502097" h="4032690">
                  <a:moveTo>
                    <a:pt x="3377637" y="4032689"/>
                  </a:moveTo>
                  <a:lnTo>
                    <a:pt x="124460" y="4032689"/>
                  </a:lnTo>
                  <a:cubicBezTo>
                    <a:pt x="55880" y="4032689"/>
                    <a:pt x="0" y="3976809"/>
                    <a:pt x="0" y="3908229"/>
                  </a:cubicBezTo>
                  <a:lnTo>
                    <a:pt x="0" y="124460"/>
                  </a:lnTo>
                  <a:cubicBezTo>
                    <a:pt x="0" y="55880"/>
                    <a:pt x="55880" y="0"/>
                    <a:pt x="124460" y="0"/>
                  </a:cubicBezTo>
                  <a:lnTo>
                    <a:pt x="3377637" y="0"/>
                  </a:lnTo>
                  <a:cubicBezTo>
                    <a:pt x="3446217" y="0"/>
                    <a:pt x="3502097" y="55880"/>
                    <a:pt x="3502097" y="124460"/>
                  </a:cubicBezTo>
                  <a:lnTo>
                    <a:pt x="3502097" y="3908229"/>
                  </a:lnTo>
                  <a:cubicBezTo>
                    <a:pt x="3502097" y="3976809"/>
                    <a:pt x="3446217" y="4032690"/>
                    <a:pt x="3377637" y="4032690"/>
                  </a:cubicBezTo>
                  <a:close/>
                </a:path>
              </a:pathLst>
            </a:custGeom>
            <a:solidFill>
              <a:srgbClr val="C6CAC1">
                <a:alpha val="90980"/>
              </a:srgbClr>
            </a:solidFill>
          </p:spPr>
        </p:sp>
      </p:grpSp>
      <p:grpSp>
        <p:nvGrpSpPr>
          <p:cNvPr id="6" name="Group 6"/>
          <p:cNvGrpSpPr/>
          <p:nvPr/>
        </p:nvGrpSpPr>
        <p:grpSpPr>
          <a:xfrm>
            <a:off x="13845461" y="4034483"/>
            <a:ext cx="3951998" cy="4586746"/>
            <a:chOff x="0" y="0"/>
            <a:chExt cx="3474616" cy="4032689"/>
          </a:xfrm>
        </p:grpSpPr>
        <p:sp>
          <p:nvSpPr>
            <p:cNvPr id="7" name="Freeform 7"/>
            <p:cNvSpPr/>
            <p:nvPr/>
          </p:nvSpPr>
          <p:spPr>
            <a:xfrm>
              <a:off x="0" y="0"/>
              <a:ext cx="3474616" cy="4032690"/>
            </a:xfrm>
            <a:custGeom>
              <a:avLst/>
              <a:gdLst/>
              <a:ahLst/>
              <a:cxnLst/>
              <a:rect l="l" t="t" r="r" b="b"/>
              <a:pathLst>
                <a:path w="3474616" h="4032690">
                  <a:moveTo>
                    <a:pt x="3350156" y="4032689"/>
                  </a:moveTo>
                  <a:lnTo>
                    <a:pt x="124460" y="4032689"/>
                  </a:lnTo>
                  <a:cubicBezTo>
                    <a:pt x="55880" y="4032689"/>
                    <a:pt x="0" y="3976809"/>
                    <a:pt x="0" y="3908229"/>
                  </a:cubicBezTo>
                  <a:lnTo>
                    <a:pt x="0" y="124460"/>
                  </a:lnTo>
                  <a:cubicBezTo>
                    <a:pt x="0" y="55880"/>
                    <a:pt x="55880" y="0"/>
                    <a:pt x="124460" y="0"/>
                  </a:cubicBezTo>
                  <a:lnTo>
                    <a:pt x="3350156" y="0"/>
                  </a:lnTo>
                  <a:cubicBezTo>
                    <a:pt x="3418736" y="0"/>
                    <a:pt x="3474616" y="55880"/>
                    <a:pt x="3474616" y="124460"/>
                  </a:cubicBezTo>
                  <a:lnTo>
                    <a:pt x="3474616" y="3908229"/>
                  </a:lnTo>
                  <a:cubicBezTo>
                    <a:pt x="3474616" y="3976809"/>
                    <a:pt x="3418736" y="4032690"/>
                    <a:pt x="3350156" y="4032690"/>
                  </a:cubicBezTo>
                  <a:close/>
                </a:path>
              </a:pathLst>
            </a:custGeom>
            <a:solidFill>
              <a:srgbClr val="C6CAC1">
                <a:alpha val="90980"/>
              </a:srgbClr>
            </a:solidFill>
          </p:spPr>
        </p:sp>
      </p:grpSp>
      <p:grpSp>
        <p:nvGrpSpPr>
          <p:cNvPr id="8" name="Group 8"/>
          <p:cNvGrpSpPr/>
          <p:nvPr/>
        </p:nvGrpSpPr>
        <p:grpSpPr>
          <a:xfrm>
            <a:off x="5356103" y="4034483"/>
            <a:ext cx="3564369" cy="4586746"/>
            <a:chOff x="0" y="0"/>
            <a:chExt cx="3133810" cy="4032689"/>
          </a:xfrm>
        </p:grpSpPr>
        <p:sp>
          <p:nvSpPr>
            <p:cNvPr id="9" name="Freeform 9"/>
            <p:cNvSpPr/>
            <p:nvPr/>
          </p:nvSpPr>
          <p:spPr>
            <a:xfrm>
              <a:off x="0" y="0"/>
              <a:ext cx="3133810" cy="4032690"/>
            </a:xfrm>
            <a:custGeom>
              <a:avLst/>
              <a:gdLst/>
              <a:ahLst/>
              <a:cxnLst/>
              <a:rect l="l" t="t" r="r" b="b"/>
              <a:pathLst>
                <a:path w="3133810" h="403269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C6CAC1">
                <a:alpha val="90980"/>
              </a:srgbClr>
            </a:solidFill>
          </p:spPr>
        </p:sp>
      </p:grpSp>
      <p:sp>
        <p:nvSpPr>
          <p:cNvPr id="10" name="TextBox 10"/>
          <p:cNvSpPr txBox="1"/>
          <p:nvPr/>
        </p:nvSpPr>
        <p:spPr>
          <a:xfrm>
            <a:off x="1028700" y="1028700"/>
            <a:ext cx="16953528" cy="1988891"/>
          </a:xfrm>
          <a:prstGeom prst="rect">
            <a:avLst/>
          </a:prstGeom>
        </p:spPr>
        <p:txBody>
          <a:bodyPr lIns="0" tIns="0" rIns="0" bIns="0" rtlCol="0" anchor="t">
            <a:spAutoFit/>
          </a:bodyPr>
          <a:lstStyle/>
          <a:p>
            <a:pPr marL="0" lvl="0" indent="0" algn="ctr">
              <a:lnSpc>
                <a:spcPts val="7769"/>
              </a:lnSpc>
              <a:spcBef>
                <a:spcPct val="0"/>
              </a:spcBef>
            </a:pPr>
            <a:r>
              <a:rPr lang="en-US" sz="6474">
                <a:solidFill>
                  <a:srgbClr val="163878"/>
                </a:solidFill>
                <a:latin typeface="Cooper BT Bold"/>
              </a:rPr>
              <a:t>Мемлекеттік кәсіпкерліктің негізгі механизмдері</a:t>
            </a:r>
          </a:p>
        </p:txBody>
      </p:sp>
      <p:sp>
        <p:nvSpPr>
          <p:cNvPr id="11" name="TextBox 11"/>
          <p:cNvSpPr txBox="1"/>
          <p:nvPr/>
        </p:nvSpPr>
        <p:spPr>
          <a:xfrm>
            <a:off x="2612840" y="4137552"/>
            <a:ext cx="731749" cy="669036"/>
          </a:xfrm>
          <a:prstGeom prst="rect">
            <a:avLst/>
          </a:prstGeom>
        </p:spPr>
        <p:txBody>
          <a:bodyPr lIns="0" tIns="0" rIns="0" bIns="0" rtlCol="0" anchor="t">
            <a:spAutoFit/>
          </a:bodyPr>
          <a:lstStyle/>
          <a:p>
            <a:pPr marL="0" lvl="1" indent="0">
              <a:lnSpc>
                <a:spcPts val="5652"/>
              </a:lnSpc>
              <a:spcBef>
                <a:spcPct val="0"/>
              </a:spcBef>
            </a:pPr>
            <a:r>
              <a:rPr lang="en-US" sz="3600" u="none">
                <a:solidFill>
                  <a:srgbClr val="163878"/>
                </a:solidFill>
                <a:latin typeface="Be Vietnam"/>
              </a:rPr>
              <a:t>01</a:t>
            </a:r>
          </a:p>
        </p:txBody>
      </p:sp>
      <p:sp>
        <p:nvSpPr>
          <p:cNvPr id="12" name="TextBox 12"/>
          <p:cNvSpPr txBox="1"/>
          <p:nvPr/>
        </p:nvSpPr>
        <p:spPr>
          <a:xfrm>
            <a:off x="10607518" y="4410158"/>
            <a:ext cx="731749" cy="669036"/>
          </a:xfrm>
          <a:prstGeom prst="rect">
            <a:avLst/>
          </a:prstGeom>
        </p:spPr>
        <p:txBody>
          <a:bodyPr lIns="0" tIns="0" rIns="0" bIns="0" rtlCol="0" anchor="t">
            <a:spAutoFit/>
          </a:bodyPr>
          <a:lstStyle/>
          <a:p>
            <a:pPr marL="0" lvl="1" indent="0">
              <a:lnSpc>
                <a:spcPts val="5652"/>
              </a:lnSpc>
              <a:spcBef>
                <a:spcPct val="0"/>
              </a:spcBef>
            </a:pPr>
            <a:r>
              <a:rPr lang="en-US" sz="3600" u="none">
                <a:solidFill>
                  <a:srgbClr val="163878"/>
                </a:solidFill>
                <a:latin typeface="Be Vietnam"/>
              </a:rPr>
              <a:t>03</a:t>
            </a:r>
          </a:p>
        </p:txBody>
      </p:sp>
      <p:sp>
        <p:nvSpPr>
          <p:cNvPr id="13" name="TextBox 13"/>
          <p:cNvSpPr txBox="1"/>
          <p:nvPr/>
        </p:nvSpPr>
        <p:spPr>
          <a:xfrm>
            <a:off x="15511892" y="4410158"/>
            <a:ext cx="731749" cy="669036"/>
          </a:xfrm>
          <a:prstGeom prst="rect">
            <a:avLst/>
          </a:prstGeom>
        </p:spPr>
        <p:txBody>
          <a:bodyPr lIns="0" tIns="0" rIns="0" bIns="0" rtlCol="0" anchor="t">
            <a:spAutoFit/>
          </a:bodyPr>
          <a:lstStyle/>
          <a:p>
            <a:pPr marL="0" lvl="1" indent="0">
              <a:lnSpc>
                <a:spcPts val="5652"/>
              </a:lnSpc>
              <a:spcBef>
                <a:spcPct val="0"/>
              </a:spcBef>
            </a:pPr>
            <a:r>
              <a:rPr lang="en-US" sz="3600" u="none">
                <a:solidFill>
                  <a:srgbClr val="163878"/>
                </a:solidFill>
                <a:latin typeface="Be Vietnam"/>
              </a:rPr>
              <a:t>04</a:t>
            </a:r>
          </a:p>
        </p:txBody>
      </p:sp>
      <p:sp>
        <p:nvSpPr>
          <p:cNvPr id="14" name="TextBox 14"/>
          <p:cNvSpPr txBox="1"/>
          <p:nvPr/>
        </p:nvSpPr>
        <p:spPr>
          <a:xfrm>
            <a:off x="6862171" y="4410158"/>
            <a:ext cx="731749" cy="669036"/>
          </a:xfrm>
          <a:prstGeom prst="rect">
            <a:avLst/>
          </a:prstGeom>
        </p:spPr>
        <p:txBody>
          <a:bodyPr lIns="0" tIns="0" rIns="0" bIns="0" rtlCol="0" anchor="t">
            <a:spAutoFit/>
          </a:bodyPr>
          <a:lstStyle/>
          <a:p>
            <a:pPr marL="0" lvl="1" indent="0">
              <a:lnSpc>
                <a:spcPts val="5652"/>
              </a:lnSpc>
              <a:spcBef>
                <a:spcPct val="0"/>
              </a:spcBef>
            </a:pPr>
            <a:r>
              <a:rPr lang="en-US" sz="3600" u="none">
                <a:solidFill>
                  <a:srgbClr val="163878"/>
                </a:solidFill>
                <a:latin typeface="Be Vietnam"/>
              </a:rPr>
              <a:t>02</a:t>
            </a:r>
          </a:p>
        </p:txBody>
      </p:sp>
      <p:sp>
        <p:nvSpPr>
          <p:cNvPr id="15" name="TextBox 15"/>
          <p:cNvSpPr txBox="1"/>
          <p:nvPr/>
        </p:nvSpPr>
        <p:spPr>
          <a:xfrm>
            <a:off x="1359096" y="4872051"/>
            <a:ext cx="3297028" cy="3942748"/>
          </a:xfrm>
          <a:prstGeom prst="rect">
            <a:avLst/>
          </a:prstGeom>
        </p:spPr>
        <p:txBody>
          <a:bodyPr lIns="0" tIns="0" rIns="0" bIns="0" rtlCol="0" anchor="t">
            <a:spAutoFit/>
          </a:bodyPr>
          <a:lstStyle/>
          <a:p>
            <a:pPr algn="ctr">
              <a:lnSpc>
                <a:spcPts val="3961"/>
              </a:lnSpc>
            </a:pPr>
            <a:r>
              <a:rPr lang="en-US" sz="3047">
                <a:solidFill>
                  <a:srgbClr val="163878"/>
                </a:solidFill>
                <a:latin typeface="Be Vietnam Ultra-Bold"/>
              </a:rPr>
              <a:t>Мемлекеттің экономиканың түрлі салаларына тікелей инвестициялары.</a:t>
            </a:r>
          </a:p>
          <a:p>
            <a:pPr marL="0" lvl="0" indent="0" algn="ctr">
              <a:lnSpc>
                <a:spcPts val="3961"/>
              </a:lnSpc>
              <a:spcBef>
                <a:spcPct val="0"/>
              </a:spcBef>
            </a:pPr>
            <a:endParaRPr lang="en-US" sz="3047">
              <a:solidFill>
                <a:srgbClr val="163878"/>
              </a:solidFill>
              <a:latin typeface="Be Vietnam Ultra-Bold"/>
            </a:endParaRPr>
          </a:p>
        </p:txBody>
      </p:sp>
      <p:sp>
        <p:nvSpPr>
          <p:cNvPr id="16" name="TextBox 16"/>
          <p:cNvSpPr txBox="1"/>
          <p:nvPr/>
        </p:nvSpPr>
        <p:spPr>
          <a:xfrm>
            <a:off x="5471073" y="5125607"/>
            <a:ext cx="3513945" cy="3084027"/>
          </a:xfrm>
          <a:prstGeom prst="rect">
            <a:avLst/>
          </a:prstGeom>
        </p:spPr>
        <p:txBody>
          <a:bodyPr lIns="0" tIns="0" rIns="0" bIns="0" rtlCol="0" anchor="t">
            <a:spAutoFit/>
          </a:bodyPr>
          <a:lstStyle/>
          <a:p>
            <a:pPr marL="0" lvl="0" indent="0" algn="ctr">
              <a:lnSpc>
                <a:spcPts val="4112"/>
              </a:lnSpc>
              <a:spcBef>
                <a:spcPct val="0"/>
              </a:spcBef>
            </a:pPr>
            <a:r>
              <a:rPr lang="en-US" sz="3163">
                <a:solidFill>
                  <a:srgbClr val="163878"/>
                </a:solidFill>
                <a:latin typeface="Be Vietnam Ultra-Bold"/>
              </a:rPr>
              <a:t>Мемлекеттік кәсіпорындар мен холдингтерді құру және дамыту.</a:t>
            </a:r>
          </a:p>
        </p:txBody>
      </p:sp>
      <p:sp>
        <p:nvSpPr>
          <p:cNvPr id="17" name="TextBox 17"/>
          <p:cNvSpPr txBox="1"/>
          <p:nvPr/>
        </p:nvSpPr>
        <p:spPr>
          <a:xfrm>
            <a:off x="9423612" y="5135132"/>
            <a:ext cx="3983255" cy="3074638"/>
          </a:xfrm>
          <a:prstGeom prst="rect">
            <a:avLst/>
          </a:prstGeom>
        </p:spPr>
        <p:txBody>
          <a:bodyPr lIns="0" tIns="0" rIns="0" bIns="0" rtlCol="0" anchor="t">
            <a:spAutoFit/>
          </a:bodyPr>
          <a:lstStyle/>
          <a:p>
            <a:pPr marL="0" lvl="0" indent="0" algn="ctr">
              <a:lnSpc>
                <a:spcPts val="4098"/>
              </a:lnSpc>
              <a:spcBef>
                <a:spcPct val="0"/>
              </a:spcBef>
            </a:pPr>
            <a:r>
              <a:rPr lang="en-US" sz="3152">
                <a:solidFill>
                  <a:srgbClr val="163878"/>
                </a:solidFill>
                <a:latin typeface="Be Vietnam Ultra-Bold"/>
              </a:rPr>
              <a:t>Кәсіпкерлік пен инновацияларды қолдаудың мемлекеттік бағдарламаларын жүргізу.</a:t>
            </a:r>
          </a:p>
        </p:txBody>
      </p:sp>
      <p:sp>
        <p:nvSpPr>
          <p:cNvPr id="18" name="TextBox 18"/>
          <p:cNvSpPr txBox="1"/>
          <p:nvPr/>
        </p:nvSpPr>
        <p:spPr>
          <a:xfrm>
            <a:off x="13913328" y="5135132"/>
            <a:ext cx="3884131" cy="3391118"/>
          </a:xfrm>
          <a:prstGeom prst="rect">
            <a:avLst/>
          </a:prstGeom>
        </p:spPr>
        <p:txBody>
          <a:bodyPr lIns="0" tIns="0" rIns="0" bIns="0" rtlCol="0" anchor="t">
            <a:spAutoFit/>
          </a:bodyPr>
          <a:lstStyle/>
          <a:p>
            <a:pPr marL="0" lvl="0" indent="0" algn="ctr">
              <a:lnSpc>
                <a:spcPts val="3877"/>
              </a:lnSpc>
              <a:spcBef>
                <a:spcPct val="0"/>
              </a:spcBef>
            </a:pPr>
            <a:r>
              <a:rPr lang="en-US" sz="2982">
                <a:solidFill>
                  <a:srgbClr val="163878"/>
                </a:solidFill>
                <a:latin typeface="Be Vietnam Ultra-Bold"/>
              </a:rPr>
              <a:t>Мемлекеттің Стратегиялық жобаларды іске асыруға және инфрақұрылымды дамытуға қатысуы.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AF6"/>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1028700" y="2759213"/>
          <a:ext cx="16230600" cy="6742660"/>
        </p:xfrm>
        <a:graphic>
          <a:graphicData uri="http://schemas.openxmlformats.org/drawingml/2006/table">
            <a:tbl>
              <a:tblPr/>
              <a:tblGrid>
                <a:gridCol w="8115300">
                  <a:extLst>
                    <a:ext uri="{9D8B030D-6E8A-4147-A177-3AD203B41FA5}">
                      <a16:colId xmlns:a16="http://schemas.microsoft.com/office/drawing/2014/main" val="20000"/>
                    </a:ext>
                  </a:extLst>
                </a:gridCol>
                <a:gridCol w="8115300">
                  <a:extLst>
                    <a:ext uri="{9D8B030D-6E8A-4147-A177-3AD203B41FA5}">
                      <a16:colId xmlns:a16="http://schemas.microsoft.com/office/drawing/2014/main" val="20001"/>
                    </a:ext>
                  </a:extLst>
                </a:gridCol>
              </a:tblGrid>
              <a:tr h="3371330">
                <a:tc>
                  <a:txBody>
                    <a:bodyPr/>
                    <a:lstStyle/>
                    <a:p>
                      <a:pPr algn="ctr">
                        <a:lnSpc>
                          <a:spcPts val="3614"/>
                        </a:lnSpc>
                        <a:defRPr/>
                      </a:pPr>
                      <a:endParaRPr lang="en-US" sz="1100"/>
                    </a:p>
                  </a:txBody>
                  <a:tcPr marL="190500" marR="190500" marT="190500" marB="190500" anchor="ctr">
                    <a:lnL w="38100" cap="flat" cmpd="sng" algn="ctr">
                      <a:solidFill>
                        <a:srgbClr val="D74D25"/>
                      </a:solidFill>
                      <a:prstDash val="solid"/>
                      <a:round/>
                      <a:headEnd type="none" w="med" len="med"/>
                      <a:tailEnd type="none" w="med" len="med"/>
                    </a:lnL>
                    <a:lnR w="38100" cap="flat" cmpd="sng" algn="ctr">
                      <a:solidFill>
                        <a:srgbClr val="D74D25"/>
                      </a:solidFill>
                      <a:prstDash val="solid"/>
                      <a:round/>
                      <a:headEnd type="none" w="med" len="med"/>
                      <a:tailEnd type="none" w="med" len="med"/>
                    </a:lnR>
                    <a:lnT w="38100" cap="flat" cmpd="sng" algn="ctr">
                      <a:solidFill>
                        <a:srgbClr val="D74D25"/>
                      </a:solidFill>
                      <a:prstDash val="solid"/>
                      <a:round/>
                      <a:headEnd type="none" w="med" len="med"/>
                      <a:tailEnd type="none" w="med" len="med"/>
                    </a:lnT>
                    <a:lnB w="38100" cap="flat" cmpd="sng" algn="ctr">
                      <a:solidFill>
                        <a:srgbClr val="D74D25"/>
                      </a:solidFill>
                      <a:prstDash val="solid"/>
                      <a:round/>
                      <a:headEnd type="none" w="med" len="med"/>
                      <a:tailEnd type="none" w="med" len="med"/>
                    </a:lnB>
                    <a:solidFill>
                      <a:srgbClr val="DCE8E3">
                        <a:alpha val="72941"/>
                      </a:srgbClr>
                    </a:solidFill>
                  </a:tcPr>
                </a:tc>
                <a:tc>
                  <a:txBody>
                    <a:bodyPr/>
                    <a:lstStyle/>
                    <a:p>
                      <a:pPr algn="ctr">
                        <a:lnSpc>
                          <a:spcPts val="2494"/>
                        </a:lnSpc>
                        <a:defRPr/>
                      </a:pPr>
                      <a:endParaRPr lang="en-US" sz="1100"/>
                    </a:p>
                  </a:txBody>
                  <a:tcPr marL="190500" marR="190500" marT="190500" marB="190500" anchor="ctr">
                    <a:lnL w="38100" cap="flat" cmpd="sng" algn="ctr">
                      <a:solidFill>
                        <a:srgbClr val="D74D25"/>
                      </a:solidFill>
                      <a:prstDash val="solid"/>
                      <a:round/>
                      <a:headEnd type="none" w="med" len="med"/>
                      <a:tailEnd type="none" w="med" len="med"/>
                    </a:lnL>
                    <a:lnR w="38100" cap="flat" cmpd="sng" algn="ctr">
                      <a:solidFill>
                        <a:srgbClr val="D74D25"/>
                      </a:solidFill>
                      <a:prstDash val="solid"/>
                      <a:round/>
                      <a:headEnd type="none" w="med" len="med"/>
                      <a:tailEnd type="none" w="med" len="med"/>
                    </a:lnR>
                    <a:lnT w="38100" cap="flat" cmpd="sng" algn="ctr">
                      <a:solidFill>
                        <a:srgbClr val="D74D25"/>
                      </a:solidFill>
                      <a:prstDash val="solid"/>
                      <a:round/>
                      <a:headEnd type="none" w="med" len="med"/>
                      <a:tailEnd type="none" w="med" len="med"/>
                    </a:lnT>
                    <a:lnB w="38100" cap="flat" cmpd="sng" algn="ctr">
                      <a:solidFill>
                        <a:srgbClr val="D74D25"/>
                      </a:solidFill>
                      <a:prstDash val="solid"/>
                      <a:round/>
                      <a:headEnd type="none" w="med" len="med"/>
                      <a:tailEnd type="none" w="med" len="med"/>
                    </a:lnB>
                    <a:solidFill>
                      <a:srgbClr val="DCE8E3">
                        <a:alpha val="72941"/>
                      </a:srgbClr>
                    </a:solidFill>
                  </a:tcPr>
                </a:tc>
                <a:extLst>
                  <a:ext uri="{0D108BD9-81ED-4DB2-BD59-A6C34878D82A}">
                    <a16:rowId xmlns:a16="http://schemas.microsoft.com/office/drawing/2014/main" val="10000"/>
                  </a:ext>
                </a:extLst>
              </a:tr>
              <a:tr h="3371330">
                <a:tc>
                  <a:txBody>
                    <a:bodyPr/>
                    <a:lstStyle/>
                    <a:p>
                      <a:pPr algn="ctr">
                        <a:lnSpc>
                          <a:spcPts val="2494"/>
                        </a:lnSpc>
                        <a:defRPr/>
                      </a:pPr>
                      <a:endParaRPr lang="en-US" sz="1100"/>
                    </a:p>
                  </a:txBody>
                  <a:tcPr marL="190500" marR="190500" marT="190500" marB="190500" anchor="ctr">
                    <a:lnL w="38100" cap="flat" cmpd="sng" algn="ctr">
                      <a:solidFill>
                        <a:srgbClr val="D74D25"/>
                      </a:solidFill>
                      <a:prstDash val="solid"/>
                      <a:round/>
                      <a:headEnd type="none" w="med" len="med"/>
                      <a:tailEnd type="none" w="med" len="med"/>
                    </a:lnL>
                    <a:lnR w="38100" cap="flat" cmpd="sng" algn="ctr">
                      <a:solidFill>
                        <a:srgbClr val="D74D25"/>
                      </a:solidFill>
                      <a:prstDash val="solid"/>
                      <a:round/>
                      <a:headEnd type="none" w="med" len="med"/>
                      <a:tailEnd type="none" w="med" len="med"/>
                    </a:lnR>
                    <a:lnT w="38100" cap="flat" cmpd="sng" algn="ctr">
                      <a:solidFill>
                        <a:srgbClr val="D74D25"/>
                      </a:solidFill>
                      <a:prstDash val="solid"/>
                      <a:round/>
                      <a:headEnd type="none" w="med" len="med"/>
                      <a:tailEnd type="none" w="med" len="med"/>
                    </a:lnT>
                    <a:lnB w="38100" cap="flat" cmpd="sng" algn="ctr">
                      <a:solidFill>
                        <a:srgbClr val="D74D25"/>
                      </a:solidFill>
                      <a:prstDash val="solid"/>
                      <a:round/>
                      <a:headEnd type="none" w="med" len="med"/>
                      <a:tailEnd type="none" w="med" len="med"/>
                    </a:lnB>
                    <a:solidFill>
                      <a:srgbClr val="DCE8E3">
                        <a:alpha val="72941"/>
                      </a:srgbClr>
                    </a:solidFill>
                  </a:tcPr>
                </a:tc>
                <a:tc>
                  <a:txBody>
                    <a:bodyPr/>
                    <a:lstStyle/>
                    <a:p>
                      <a:pPr algn="ctr">
                        <a:lnSpc>
                          <a:spcPts val="2494"/>
                        </a:lnSpc>
                        <a:defRPr/>
                      </a:pPr>
                      <a:endParaRPr lang="en-US" sz="1100"/>
                    </a:p>
                  </a:txBody>
                  <a:tcPr marL="190500" marR="190500" marT="190500" marB="190500" anchor="ctr">
                    <a:lnL w="38100" cap="flat" cmpd="sng" algn="ctr">
                      <a:solidFill>
                        <a:srgbClr val="D74D25"/>
                      </a:solidFill>
                      <a:prstDash val="solid"/>
                      <a:round/>
                      <a:headEnd type="none" w="med" len="med"/>
                      <a:tailEnd type="none" w="med" len="med"/>
                    </a:lnL>
                    <a:lnR w="38100" cap="flat" cmpd="sng" algn="ctr">
                      <a:solidFill>
                        <a:srgbClr val="D74D25"/>
                      </a:solidFill>
                      <a:prstDash val="solid"/>
                      <a:round/>
                      <a:headEnd type="none" w="med" len="med"/>
                      <a:tailEnd type="none" w="med" len="med"/>
                    </a:lnR>
                    <a:lnT w="38100" cap="flat" cmpd="sng" algn="ctr">
                      <a:solidFill>
                        <a:srgbClr val="D74D25"/>
                      </a:solidFill>
                      <a:prstDash val="solid"/>
                      <a:round/>
                      <a:headEnd type="none" w="med" len="med"/>
                      <a:tailEnd type="none" w="med" len="med"/>
                    </a:lnT>
                    <a:lnB w="38100" cap="flat" cmpd="sng" algn="ctr">
                      <a:solidFill>
                        <a:srgbClr val="D74D25"/>
                      </a:solidFill>
                      <a:prstDash val="solid"/>
                      <a:round/>
                      <a:headEnd type="none" w="med" len="med"/>
                      <a:tailEnd type="none" w="med" len="med"/>
                    </a:lnB>
                    <a:solidFill>
                      <a:srgbClr val="DCE8E3">
                        <a:alpha val="72941"/>
                      </a:srgbClr>
                    </a:solidFill>
                  </a:tcPr>
                </a:tc>
                <a:extLst>
                  <a:ext uri="{0D108BD9-81ED-4DB2-BD59-A6C34878D82A}">
                    <a16:rowId xmlns:a16="http://schemas.microsoft.com/office/drawing/2014/main" val="10001"/>
                  </a:ext>
                </a:extLst>
              </a:tr>
            </a:tbl>
          </a:graphicData>
        </a:graphic>
      </p:graphicFrame>
      <p:sp>
        <p:nvSpPr>
          <p:cNvPr id="3" name="Freeform 3"/>
          <p:cNvSpPr/>
          <p:nvPr/>
        </p:nvSpPr>
        <p:spPr>
          <a:xfrm>
            <a:off x="10679226" y="7215912"/>
            <a:ext cx="4791015" cy="2368232"/>
          </a:xfrm>
          <a:custGeom>
            <a:avLst/>
            <a:gdLst/>
            <a:ahLst/>
            <a:cxnLst/>
            <a:rect l="l" t="t" r="r" b="b"/>
            <a:pathLst>
              <a:path w="4791015" h="2368232">
                <a:moveTo>
                  <a:pt x="0" y="0"/>
                </a:moveTo>
                <a:lnTo>
                  <a:pt x="4791015" y="0"/>
                </a:lnTo>
                <a:lnTo>
                  <a:pt x="4791015" y="2368231"/>
                </a:lnTo>
                <a:lnTo>
                  <a:pt x="0" y="2368231"/>
                </a:lnTo>
                <a:lnTo>
                  <a:pt x="0" y="0"/>
                </a:lnTo>
                <a:close/>
              </a:path>
            </a:pathLst>
          </a:custGeom>
          <a:blipFill>
            <a:blip r:embed="rId2"/>
            <a:stretch>
              <a:fillRect t="-34026"/>
            </a:stretch>
          </a:blipFill>
        </p:spPr>
      </p:sp>
      <p:sp>
        <p:nvSpPr>
          <p:cNvPr id="4" name="Freeform 4"/>
          <p:cNvSpPr/>
          <p:nvPr/>
        </p:nvSpPr>
        <p:spPr>
          <a:xfrm>
            <a:off x="2673251" y="7215912"/>
            <a:ext cx="5279334" cy="2042388"/>
          </a:xfrm>
          <a:custGeom>
            <a:avLst/>
            <a:gdLst/>
            <a:ahLst/>
            <a:cxnLst/>
            <a:rect l="l" t="t" r="r" b="b"/>
            <a:pathLst>
              <a:path w="5279334" h="2042388">
                <a:moveTo>
                  <a:pt x="0" y="0"/>
                </a:moveTo>
                <a:lnTo>
                  <a:pt x="5279334" y="0"/>
                </a:lnTo>
                <a:lnTo>
                  <a:pt x="5279334" y="2042388"/>
                </a:lnTo>
                <a:lnTo>
                  <a:pt x="0" y="2042388"/>
                </a:lnTo>
                <a:lnTo>
                  <a:pt x="0" y="0"/>
                </a:lnTo>
                <a:close/>
              </a:path>
            </a:pathLst>
          </a:custGeom>
          <a:blipFill>
            <a:blip r:embed="rId3"/>
            <a:stretch>
              <a:fillRect t="-8606" b="-8606"/>
            </a:stretch>
          </a:blipFill>
        </p:spPr>
      </p:sp>
      <p:sp>
        <p:nvSpPr>
          <p:cNvPr id="5" name="TextBox 5"/>
          <p:cNvSpPr txBox="1"/>
          <p:nvPr/>
        </p:nvSpPr>
        <p:spPr>
          <a:xfrm>
            <a:off x="1267241" y="2857205"/>
            <a:ext cx="7001069" cy="707237"/>
          </a:xfrm>
          <a:prstGeom prst="rect">
            <a:avLst/>
          </a:prstGeom>
        </p:spPr>
        <p:txBody>
          <a:bodyPr lIns="0" tIns="0" rIns="0" bIns="0" rtlCol="0" anchor="t">
            <a:spAutoFit/>
          </a:bodyPr>
          <a:lstStyle/>
          <a:p>
            <a:pPr algn="ctr">
              <a:lnSpc>
                <a:spcPts val="2718"/>
              </a:lnSpc>
            </a:pPr>
            <a:r>
              <a:rPr lang="en-US" sz="2718">
                <a:solidFill>
                  <a:srgbClr val="163878"/>
                </a:solidFill>
                <a:latin typeface="Be Vietnam Ultra-Bold"/>
              </a:rPr>
              <a:t>Мемлекеттік кәсіпорындар мен холдингтер</a:t>
            </a:r>
          </a:p>
        </p:txBody>
      </p:sp>
      <p:sp>
        <p:nvSpPr>
          <p:cNvPr id="6" name="Freeform 6"/>
          <p:cNvSpPr/>
          <p:nvPr/>
        </p:nvSpPr>
        <p:spPr>
          <a:xfrm>
            <a:off x="3156234" y="3556847"/>
            <a:ext cx="3944839" cy="2366904"/>
          </a:xfrm>
          <a:custGeom>
            <a:avLst/>
            <a:gdLst/>
            <a:ahLst/>
            <a:cxnLst/>
            <a:rect l="l" t="t" r="r" b="b"/>
            <a:pathLst>
              <a:path w="3944839" h="2366904">
                <a:moveTo>
                  <a:pt x="0" y="0"/>
                </a:moveTo>
                <a:lnTo>
                  <a:pt x="3944839" y="0"/>
                </a:lnTo>
                <a:lnTo>
                  <a:pt x="3944839" y="2366904"/>
                </a:lnTo>
                <a:lnTo>
                  <a:pt x="0" y="2366904"/>
                </a:lnTo>
                <a:lnTo>
                  <a:pt x="0" y="0"/>
                </a:lnTo>
                <a:close/>
              </a:path>
            </a:pathLst>
          </a:custGeom>
          <a:blipFill>
            <a:blip r:embed="rId4"/>
            <a:stretch>
              <a:fillRect/>
            </a:stretch>
          </a:blipFill>
        </p:spPr>
      </p:sp>
      <p:sp>
        <p:nvSpPr>
          <p:cNvPr id="7" name="Freeform 7"/>
          <p:cNvSpPr/>
          <p:nvPr/>
        </p:nvSpPr>
        <p:spPr>
          <a:xfrm>
            <a:off x="10392568" y="3900574"/>
            <a:ext cx="6029739" cy="2023176"/>
          </a:xfrm>
          <a:custGeom>
            <a:avLst/>
            <a:gdLst/>
            <a:ahLst/>
            <a:cxnLst/>
            <a:rect l="l" t="t" r="r" b="b"/>
            <a:pathLst>
              <a:path w="6029739" h="2023176">
                <a:moveTo>
                  <a:pt x="0" y="0"/>
                </a:moveTo>
                <a:lnTo>
                  <a:pt x="6029739" y="0"/>
                </a:lnTo>
                <a:lnTo>
                  <a:pt x="6029739" y="2023177"/>
                </a:lnTo>
                <a:lnTo>
                  <a:pt x="0" y="2023177"/>
                </a:lnTo>
                <a:lnTo>
                  <a:pt x="0" y="0"/>
                </a:lnTo>
                <a:close/>
              </a:path>
            </a:pathLst>
          </a:custGeom>
          <a:blipFill>
            <a:blip r:embed="rId5"/>
            <a:stretch>
              <a:fillRect t="-45687" b="-52923"/>
            </a:stretch>
          </a:blipFill>
        </p:spPr>
      </p:sp>
      <p:sp>
        <p:nvSpPr>
          <p:cNvPr id="8" name="TextBox 8"/>
          <p:cNvSpPr txBox="1"/>
          <p:nvPr/>
        </p:nvSpPr>
        <p:spPr>
          <a:xfrm>
            <a:off x="1267241" y="438144"/>
            <a:ext cx="16230600" cy="1826542"/>
          </a:xfrm>
          <a:prstGeom prst="rect">
            <a:avLst/>
          </a:prstGeom>
        </p:spPr>
        <p:txBody>
          <a:bodyPr lIns="0" tIns="0" rIns="0" bIns="0" rtlCol="0" anchor="t">
            <a:spAutoFit/>
          </a:bodyPr>
          <a:lstStyle/>
          <a:p>
            <a:pPr algn="ctr">
              <a:lnSpc>
                <a:spcPts val="4786"/>
              </a:lnSpc>
            </a:pPr>
            <a:r>
              <a:rPr lang="en-US" sz="4786">
                <a:solidFill>
                  <a:srgbClr val="163878"/>
                </a:solidFill>
                <a:latin typeface="Cooper BT"/>
              </a:rPr>
              <a:t>Мемлекеттік кәсіпкерлік өзінің мақсаттары мен міндеттеріне жету үшін әртүрлі құралдар мен механизмдерді пайдаланады.</a:t>
            </a:r>
          </a:p>
        </p:txBody>
      </p:sp>
      <p:sp>
        <p:nvSpPr>
          <p:cNvPr id="9" name="TextBox 9"/>
          <p:cNvSpPr txBox="1"/>
          <p:nvPr/>
        </p:nvSpPr>
        <p:spPr>
          <a:xfrm>
            <a:off x="9906903" y="2857205"/>
            <a:ext cx="7001069" cy="707237"/>
          </a:xfrm>
          <a:prstGeom prst="rect">
            <a:avLst/>
          </a:prstGeom>
        </p:spPr>
        <p:txBody>
          <a:bodyPr lIns="0" tIns="0" rIns="0" bIns="0" rtlCol="0" anchor="t">
            <a:spAutoFit/>
          </a:bodyPr>
          <a:lstStyle/>
          <a:p>
            <a:pPr algn="ctr">
              <a:lnSpc>
                <a:spcPts val="2718"/>
              </a:lnSpc>
            </a:pPr>
            <a:r>
              <a:rPr lang="en-US" sz="2718">
                <a:solidFill>
                  <a:srgbClr val="163878"/>
                </a:solidFill>
                <a:latin typeface="Be Vietnam Ultra-Bold"/>
              </a:rPr>
              <a:t>Кәсіпкерлікті қолдаудың мемлекеттік бағдарламалары</a:t>
            </a:r>
          </a:p>
        </p:txBody>
      </p:sp>
      <p:sp>
        <p:nvSpPr>
          <p:cNvPr id="10" name="TextBox 10"/>
          <p:cNvSpPr txBox="1"/>
          <p:nvPr/>
        </p:nvSpPr>
        <p:spPr>
          <a:xfrm>
            <a:off x="1628119" y="6597854"/>
            <a:ext cx="7001069" cy="364337"/>
          </a:xfrm>
          <a:prstGeom prst="rect">
            <a:avLst/>
          </a:prstGeom>
        </p:spPr>
        <p:txBody>
          <a:bodyPr lIns="0" tIns="0" rIns="0" bIns="0" rtlCol="0" anchor="t">
            <a:spAutoFit/>
          </a:bodyPr>
          <a:lstStyle/>
          <a:p>
            <a:pPr algn="ctr">
              <a:lnSpc>
                <a:spcPts val="2718"/>
              </a:lnSpc>
            </a:pPr>
            <a:r>
              <a:rPr lang="en-US" sz="2718">
                <a:solidFill>
                  <a:srgbClr val="163878"/>
                </a:solidFill>
                <a:latin typeface="Be Vietnam Ultra-Bold"/>
              </a:rPr>
              <a:t>Мемлекеттік инвестициялық қорлар</a:t>
            </a:r>
          </a:p>
        </p:txBody>
      </p:sp>
      <p:sp>
        <p:nvSpPr>
          <p:cNvPr id="11" name="TextBox 11"/>
          <p:cNvSpPr txBox="1"/>
          <p:nvPr/>
        </p:nvSpPr>
        <p:spPr>
          <a:xfrm>
            <a:off x="9382541" y="6426404"/>
            <a:ext cx="7001069" cy="707237"/>
          </a:xfrm>
          <a:prstGeom prst="rect">
            <a:avLst/>
          </a:prstGeom>
        </p:spPr>
        <p:txBody>
          <a:bodyPr lIns="0" tIns="0" rIns="0" bIns="0" rtlCol="0" anchor="t">
            <a:spAutoFit/>
          </a:bodyPr>
          <a:lstStyle/>
          <a:p>
            <a:pPr algn="ctr">
              <a:lnSpc>
                <a:spcPts val="2718"/>
              </a:lnSpc>
            </a:pPr>
            <a:r>
              <a:rPr lang="en-US" sz="2718">
                <a:solidFill>
                  <a:srgbClr val="163878"/>
                </a:solidFill>
                <a:latin typeface="Be Vietnam Ultra-Bold"/>
              </a:rPr>
              <a:t>Мемлекеттік банктер мен қаржы институттары</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267885" y="3926558"/>
            <a:ext cx="3120745" cy="5342973"/>
            <a:chOff x="0" y="-9525"/>
            <a:chExt cx="4160994" cy="7123963"/>
          </a:xfrm>
        </p:grpSpPr>
        <p:sp>
          <p:nvSpPr>
            <p:cNvPr id="3" name="TextBox 3"/>
            <p:cNvSpPr txBox="1"/>
            <p:nvPr/>
          </p:nvSpPr>
          <p:spPr>
            <a:xfrm>
              <a:off x="0" y="2326802"/>
              <a:ext cx="4160994" cy="4787636"/>
            </a:xfrm>
            <a:prstGeom prst="rect">
              <a:avLst/>
            </a:prstGeom>
          </p:spPr>
          <p:txBody>
            <a:bodyPr lIns="0" tIns="0" rIns="0" bIns="0" rtlCol="0" anchor="t">
              <a:spAutoFit/>
            </a:bodyPr>
            <a:lstStyle/>
            <a:p>
              <a:pPr>
                <a:lnSpc>
                  <a:spcPts val="3499"/>
                </a:lnSpc>
              </a:pPr>
              <a:r>
                <a:rPr lang="en-US" sz="2800" dirty="0" err="1">
                  <a:solidFill>
                    <a:srgbClr val="242424"/>
                  </a:solidFill>
                  <a:latin typeface="Raleway"/>
                </a:rPr>
                <a:t>автономиясы</a:t>
              </a:r>
              <a:r>
                <a:rPr lang="en-US" sz="2800" dirty="0">
                  <a:solidFill>
                    <a:srgbClr val="242424"/>
                  </a:solidFill>
                  <a:latin typeface="Raleway"/>
                </a:rPr>
                <a:t> </a:t>
              </a:r>
              <a:r>
                <a:rPr lang="en-US" sz="2800" dirty="0" err="1">
                  <a:solidFill>
                    <a:srgbClr val="242424"/>
                  </a:solidFill>
                  <a:latin typeface="Raleway"/>
                </a:rPr>
                <a:t>шектеулі</a:t>
              </a:r>
              <a:r>
                <a:rPr lang="en-US" sz="2800" dirty="0">
                  <a:solidFill>
                    <a:srgbClr val="242424"/>
                  </a:solidFill>
                  <a:latin typeface="Raleway"/>
                </a:rPr>
                <a:t> </a:t>
              </a:r>
              <a:r>
                <a:rPr lang="en-US" sz="2800" dirty="0" err="1">
                  <a:solidFill>
                    <a:srgbClr val="242424"/>
                  </a:solidFill>
                  <a:latin typeface="Raleway"/>
                </a:rPr>
                <a:t>мемлекет</a:t>
              </a:r>
              <a:r>
                <a:rPr lang="en-US" sz="2800" dirty="0">
                  <a:solidFill>
                    <a:srgbClr val="242424"/>
                  </a:solidFill>
                  <a:latin typeface="Raleway"/>
                </a:rPr>
                <a:t> </a:t>
              </a:r>
              <a:r>
                <a:rPr lang="en-US" sz="2800" dirty="0" err="1">
                  <a:solidFill>
                    <a:srgbClr val="242424"/>
                  </a:solidFill>
                  <a:latin typeface="Raleway"/>
                </a:rPr>
                <a:t>бақылауындағы</a:t>
              </a:r>
              <a:r>
                <a:rPr lang="en-US" sz="2800" dirty="0">
                  <a:solidFill>
                    <a:srgbClr val="242424"/>
                  </a:solidFill>
                  <a:latin typeface="Raleway"/>
                </a:rPr>
                <a:t> </a:t>
              </a:r>
              <a:r>
                <a:rPr lang="en-US" sz="2800" dirty="0" err="1">
                  <a:solidFill>
                    <a:srgbClr val="242424"/>
                  </a:solidFill>
                  <a:latin typeface="Raleway"/>
                </a:rPr>
                <a:t>кәсіпорындар</a:t>
              </a:r>
              <a:r>
                <a:rPr lang="en-US" sz="2800" dirty="0">
                  <a:solidFill>
                    <a:srgbClr val="242424"/>
                  </a:solidFill>
                  <a:latin typeface="Raleway"/>
                </a:rPr>
                <a:t>, </a:t>
              </a:r>
              <a:r>
                <a:rPr lang="en-US" sz="2800" dirty="0" err="1">
                  <a:solidFill>
                    <a:srgbClr val="242424"/>
                  </a:solidFill>
                  <a:latin typeface="Raleway"/>
                </a:rPr>
                <a:t>холдингтік</a:t>
              </a:r>
              <a:r>
                <a:rPr lang="en-US" sz="2800" dirty="0">
                  <a:solidFill>
                    <a:srgbClr val="242424"/>
                  </a:solidFill>
                  <a:latin typeface="Raleway"/>
                </a:rPr>
                <a:t> </a:t>
              </a:r>
              <a:r>
                <a:rPr lang="en-US" sz="2800" dirty="0" err="1">
                  <a:solidFill>
                    <a:srgbClr val="242424"/>
                  </a:solidFill>
                  <a:latin typeface="Raleway"/>
                </a:rPr>
                <a:t>компаниялар</a:t>
              </a:r>
              <a:r>
                <a:rPr lang="en-US" sz="2800" dirty="0">
                  <a:solidFill>
                    <a:srgbClr val="242424"/>
                  </a:solidFill>
                  <a:latin typeface="Raleway"/>
                </a:rPr>
                <a:t> </a:t>
              </a:r>
              <a:r>
                <a:rPr lang="en-US" sz="2800" dirty="0" err="1">
                  <a:solidFill>
                    <a:srgbClr val="242424"/>
                  </a:solidFill>
                  <a:latin typeface="Raleway"/>
                </a:rPr>
                <a:t>және</a:t>
              </a:r>
              <a:r>
                <a:rPr lang="en-US" sz="2800" dirty="0">
                  <a:solidFill>
                    <a:srgbClr val="242424"/>
                  </a:solidFill>
                  <a:latin typeface="Raleway"/>
                </a:rPr>
                <a:t> </a:t>
              </a:r>
              <a:r>
                <a:rPr lang="en-US" sz="2800" dirty="0" err="1">
                  <a:solidFill>
                    <a:srgbClr val="242424"/>
                  </a:solidFill>
                  <a:latin typeface="Raleway"/>
                </a:rPr>
                <a:t>т.б</a:t>
              </a:r>
              <a:endParaRPr lang="en-US" sz="2800" dirty="0">
                <a:solidFill>
                  <a:srgbClr val="242424"/>
                </a:solidFill>
                <a:latin typeface="Raleway"/>
              </a:endParaRPr>
            </a:p>
          </p:txBody>
        </p:sp>
        <p:sp>
          <p:nvSpPr>
            <p:cNvPr id="4" name="TextBox 4"/>
            <p:cNvSpPr txBox="1"/>
            <p:nvPr/>
          </p:nvSpPr>
          <p:spPr>
            <a:xfrm>
              <a:off x="0" y="1093551"/>
              <a:ext cx="4160994" cy="1025921"/>
            </a:xfrm>
            <a:prstGeom prst="rect">
              <a:avLst/>
            </a:prstGeom>
          </p:spPr>
          <p:txBody>
            <a:bodyPr lIns="0" tIns="0" rIns="0" bIns="0" rtlCol="0" anchor="t">
              <a:spAutoFit/>
            </a:bodyPr>
            <a:lstStyle/>
            <a:p>
              <a:pPr>
                <a:lnSpc>
                  <a:spcPts val="2970"/>
                </a:lnSpc>
              </a:pPr>
              <a:r>
                <a:rPr lang="en-US" sz="2800" dirty="0" err="1">
                  <a:solidFill>
                    <a:srgbClr val="31356E"/>
                  </a:solidFill>
                  <a:latin typeface="Raleway Bold"/>
                </a:rPr>
                <a:t>мемлекет</a:t>
              </a:r>
              <a:r>
                <a:rPr lang="en-US" sz="2800" dirty="0">
                  <a:solidFill>
                    <a:srgbClr val="31356E"/>
                  </a:solidFill>
                  <a:latin typeface="Raleway Bold"/>
                </a:rPr>
                <a:t> </a:t>
              </a:r>
              <a:r>
                <a:rPr lang="en-US" sz="2800" dirty="0" err="1">
                  <a:solidFill>
                    <a:srgbClr val="31356E"/>
                  </a:solidFill>
                  <a:latin typeface="Raleway Bold"/>
                </a:rPr>
                <a:t>меншік</a:t>
              </a:r>
              <a:r>
                <a:rPr lang="en-US" sz="2800" dirty="0">
                  <a:solidFill>
                    <a:srgbClr val="31356E"/>
                  </a:solidFill>
                  <a:latin typeface="Raleway Bold"/>
                </a:rPr>
                <a:t> </a:t>
              </a:r>
              <a:r>
                <a:rPr lang="en-US" sz="2800" dirty="0" err="1">
                  <a:solidFill>
                    <a:srgbClr val="31356E"/>
                  </a:solidFill>
                  <a:latin typeface="Raleway Bold"/>
                </a:rPr>
                <a:t>иесі</a:t>
              </a:r>
              <a:r>
                <a:rPr lang="en-US" sz="2800" dirty="0">
                  <a:solidFill>
                    <a:srgbClr val="31356E"/>
                  </a:solidFill>
                  <a:latin typeface="Raleway Bold"/>
                </a:rPr>
                <a:t> </a:t>
              </a:r>
              <a:r>
                <a:rPr lang="en-US" sz="2800" dirty="0" err="1">
                  <a:solidFill>
                    <a:srgbClr val="31356E"/>
                  </a:solidFill>
                  <a:latin typeface="Raleway Bold"/>
                </a:rPr>
                <a:t>ретінде</a:t>
              </a:r>
              <a:endParaRPr lang="en-US" sz="2800" dirty="0">
                <a:solidFill>
                  <a:srgbClr val="31356E"/>
                </a:solidFill>
                <a:latin typeface="Raleway Bold"/>
              </a:endParaRPr>
            </a:p>
          </p:txBody>
        </p:sp>
        <p:sp>
          <p:nvSpPr>
            <p:cNvPr id="5" name="TextBox 5"/>
            <p:cNvSpPr txBox="1"/>
            <p:nvPr/>
          </p:nvSpPr>
          <p:spPr>
            <a:xfrm>
              <a:off x="0" y="-9525"/>
              <a:ext cx="4160994" cy="835025"/>
            </a:xfrm>
            <a:prstGeom prst="rect">
              <a:avLst/>
            </a:prstGeom>
          </p:spPr>
          <p:txBody>
            <a:bodyPr lIns="0" tIns="0" rIns="0" bIns="0" rtlCol="0" anchor="t">
              <a:spAutoFit/>
            </a:bodyPr>
            <a:lstStyle/>
            <a:p>
              <a:pPr>
                <a:lnSpc>
                  <a:spcPts val="4919"/>
                </a:lnSpc>
              </a:pPr>
              <a:r>
                <a:rPr lang="en-US" sz="2800">
                  <a:solidFill>
                    <a:srgbClr val="31356E"/>
                  </a:solidFill>
                  <a:latin typeface="Raleway"/>
                </a:rPr>
                <a:t>2</a:t>
              </a:r>
            </a:p>
          </p:txBody>
        </p:sp>
      </p:grpSp>
      <p:grpSp>
        <p:nvGrpSpPr>
          <p:cNvPr id="6" name="Group 6"/>
          <p:cNvGrpSpPr/>
          <p:nvPr/>
        </p:nvGrpSpPr>
        <p:grpSpPr>
          <a:xfrm>
            <a:off x="8131581" y="3926558"/>
            <a:ext cx="2377795" cy="5690898"/>
            <a:chOff x="0" y="-9525"/>
            <a:chExt cx="3170394" cy="7587864"/>
          </a:xfrm>
        </p:grpSpPr>
        <p:sp>
          <p:nvSpPr>
            <p:cNvPr id="7" name="TextBox 7"/>
            <p:cNvSpPr txBox="1"/>
            <p:nvPr/>
          </p:nvSpPr>
          <p:spPr>
            <a:xfrm>
              <a:off x="0" y="3389158"/>
              <a:ext cx="3170394" cy="4189181"/>
            </a:xfrm>
            <a:prstGeom prst="rect">
              <a:avLst/>
            </a:prstGeom>
          </p:spPr>
          <p:txBody>
            <a:bodyPr lIns="0" tIns="0" rIns="0" bIns="0" rtlCol="0" anchor="t">
              <a:spAutoFit/>
            </a:bodyPr>
            <a:lstStyle/>
            <a:p>
              <a:pPr>
                <a:lnSpc>
                  <a:spcPts val="3534"/>
                </a:lnSpc>
              </a:pPr>
              <a:r>
                <a:rPr lang="en-US" sz="2800">
                  <a:solidFill>
                    <a:srgbClr val="242424"/>
                  </a:solidFill>
                  <a:latin typeface="Raleway"/>
                </a:rPr>
                <a:t>мемлекеттік банктер мен даму банктері, тәуелсіз қорлар және т.б</a:t>
              </a:r>
            </a:p>
          </p:txBody>
        </p:sp>
        <p:sp>
          <p:nvSpPr>
            <p:cNvPr id="8" name="TextBox 8"/>
            <p:cNvSpPr txBox="1"/>
            <p:nvPr/>
          </p:nvSpPr>
          <p:spPr>
            <a:xfrm>
              <a:off x="0" y="1109427"/>
              <a:ext cx="3170394" cy="2103140"/>
            </a:xfrm>
            <a:prstGeom prst="rect">
              <a:avLst/>
            </a:prstGeom>
          </p:spPr>
          <p:txBody>
            <a:bodyPr lIns="0" tIns="0" rIns="0" bIns="0" rtlCol="0" anchor="t">
              <a:spAutoFit/>
            </a:bodyPr>
            <a:lstStyle/>
            <a:p>
              <a:pPr>
                <a:lnSpc>
                  <a:spcPts val="4079"/>
                </a:lnSpc>
              </a:pPr>
              <a:r>
                <a:rPr lang="en-US" sz="2800" dirty="0" err="1">
                  <a:solidFill>
                    <a:srgbClr val="31356E"/>
                  </a:solidFill>
                  <a:latin typeface="Raleway Bold"/>
                </a:rPr>
                <a:t>мемлекет</a:t>
              </a:r>
              <a:r>
                <a:rPr lang="en-US" sz="2800" dirty="0">
                  <a:solidFill>
                    <a:srgbClr val="31356E"/>
                  </a:solidFill>
                  <a:latin typeface="Raleway Bold"/>
                </a:rPr>
                <a:t> </a:t>
              </a:r>
              <a:r>
                <a:rPr lang="en-US" sz="2800" dirty="0" err="1">
                  <a:solidFill>
                    <a:srgbClr val="31356E"/>
                  </a:solidFill>
                  <a:latin typeface="Raleway Bold"/>
                </a:rPr>
                <a:t>инвестор</a:t>
              </a:r>
              <a:r>
                <a:rPr lang="en-US" sz="2800" dirty="0">
                  <a:solidFill>
                    <a:srgbClr val="31356E"/>
                  </a:solidFill>
                  <a:latin typeface="Raleway Bold"/>
                </a:rPr>
                <a:t> </a:t>
              </a:r>
              <a:r>
                <a:rPr lang="en-US" sz="2800" dirty="0" err="1" smtClean="0">
                  <a:solidFill>
                    <a:srgbClr val="31356E"/>
                  </a:solidFill>
                  <a:latin typeface="Raleway Bold"/>
                </a:rPr>
                <a:t>рөліндегі</a:t>
              </a:r>
              <a:endParaRPr lang="en-US" sz="2800" dirty="0">
                <a:solidFill>
                  <a:srgbClr val="31356E"/>
                </a:solidFill>
                <a:latin typeface="Raleway Bold"/>
              </a:endParaRPr>
            </a:p>
          </p:txBody>
        </p:sp>
        <p:sp>
          <p:nvSpPr>
            <p:cNvPr id="9" name="TextBox 9"/>
            <p:cNvSpPr txBox="1"/>
            <p:nvPr/>
          </p:nvSpPr>
          <p:spPr>
            <a:xfrm>
              <a:off x="0" y="-9525"/>
              <a:ext cx="3170394" cy="860425"/>
            </a:xfrm>
            <a:prstGeom prst="rect">
              <a:avLst/>
            </a:prstGeom>
          </p:spPr>
          <p:txBody>
            <a:bodyPr lIns="0" tIns="0" rIns="0" bIns="0" rtlCol="0" anchor="t">
              <a:spAutoFit/>
            </a:bodyPr>
            <a:lstStyle/>
            <a:p>
              <a:pPr>
                <a:lnSpc>
                  <a:spcPts val="5039"/>
                </a:lnSpc>
              </a:pPr>
              <a:r>
                <a:rPr lang="en-US" sz="2800">
                  <a:solidFill>
                    <a:srgbClr val="31356E"/>
                  </a:solidFill>
                  <a:latin typeface="Raleway"/>
                </a:rPr>
                <a:t>3</a:t>
              </a:r>
            </a:p>
          </p:txBody>
        </p:sp>
      </p:grpSp>
      <p:grpSp>
        <p:nvGrpSpPr>
          <p:cNvPr id="10" name="Group 10"/>
          <p:cNvGrpSpPr/>
          <p:nvPr/>
        </p:nvGrpSpPr>
        <p:grpSpPr>
          <a:xfrm>
            <a:off x="11277727" y="3919414"/>
            <a:ext cx="2377795" cy="5157528"/>
            <a:chOff x="0" y="-9525"/>
            <a:chExt cx="3170394" cy="6876704"/>
          </a:xfrm>
        </p:grpSpPr>
        <p:sp>
          <p:nvSpPr>
            <p:cNvPr id="11" name="TextBox 11"/>
            <p:cNvSpPr txBox="1"/>
            <p:nvPr/>
          </p:nvSpPr>
          <p:spPr>
            <a:xfrm>
              <a:off x="0" y="3396143"/>
              <a:ext cx="3170394" cy="3471036"/>
            </a:xfrm>
            <a:prstGeom prst="rect">
              <a:avLst/>
            </a:prstGeom>
          </p:spPr>
          <p:txBody>
            <a:bodyPr lIns="0" tIns="0" rIns="0" bIns="0" rtlCol="0" anchor="t">
              <a:spAutoFit/>
            </a:bodyPr>
            <a:lstStyle/>
            <a:p>
              <a:pPr>
                <a:lnSpc>
                  <a:spcPts val="2904"/>
                </a:lnSpc>
              </a:pPr>
              <a:r>
                <a:rPr lang="en-US" sz="2800" dirty="0" err="1">
                  <a:solidFill>
                    <a:srgbClr val="242424"/>
                  </a:solidFill>
                  <a:latin typeface="Raleway"/>
                </a:rPr>
                <a:t>мемлекеттік</a:t>
              </a:r>
              <a:r>
                <a:rPr lang="en-US" sz="2800" dirty="0">
                  <a:solidFill>
                    <a:srgbClr val="242424"/>
                  </a:solidFill>
                  <a:latin typeface="Raleway"/>
                </a:rPr>
                <a:t> </a:t>
              </a:r>
              <a:r>
                <a:rPr lang="en-US" sz="2800" dirty="0" err="1">
                  <a:solidFill>
                    <a:srgbClr val="242424"/>
                  </a:solidFill>
                  <a:latin typeface="Raleway"/>
                </a:rPr>
                <a:t>жекешелік</a:t>
              </a:r>
              <a:r>
                <a:rPr lang="en-US" sz="2800" dirty="0">
                  <a:solidFill>
                    <a:srgbClr val="242424"/>
                  </a:solidFill>
                  <a:latin typeface="Raleway"/>
                </a:rPr>
                <a:t> </a:t>
              </a:r>
              <a:r>
                <a:rPr lang="en-US" sz="2800" dirty="0" err="1">
                  <a:solidFill>
                    <a:srgbClr val="242424"/>
                  </a:solidFill>
                  <a:latin typeface="Raleway"/>
                </a:rPr>
                <a:t>әріптестік</a:t>
              </a:r>
              <a:r>
                <a:rPr lang="en-US" sz="2800" dirty="0">
                  <a:solidFill>
                    <a:srgbClr val="242424"/>
                  </a:solidFill>
                  <a:latin typeface="Raleway"/>
                </a:rPr>
                <a:t> </a:t>
              </a:r>
              <a:r>
                <a:rPr lang="en-US" sz="2800" dirty="0" err="1">
                  <a:solidFill>
                    <a:srgbClr val="242424"/>
                  </a:solidFill>
                  <a:latin typeface="Raleway"/>
                </a:rPr>
                <a:t>туралы</a:t>
              </a:r>
              <a:r>
                <a:rPr lang="en-US" sz="2800" dirty="0">
                  <a:solidFill>
                    <a:srgbClr val="242424"/>
                  </a:solidFill>
                  <a:latin typeface="Raleway"/>
                </a:rPr>
                <a:t> </a:t>
              </a:r>
              <a:r>
                <a:rPr lang="en-US" sz="2800" dirty="0" err="1">
                  <a:solidFill>
                    <a:srgbClr val="242424"/>
                  </a:solidFill>
                  <a:latin typeface="Raleway"/>
                </a:rPr>
                <a:t>келісім</a:t>
              </a:r>
              <a:r>
                <a:rPr lang="en-US" sz="2800" dirty="0">
                  <a:solidFill>
                    <a:srgbClr val="242424"/>
                  </a:solidFill>
                  <a:latin typeface="Raleway"/>
                </a:rPr>
                <a:t>, </a:t>
              </a:r>
              <a:r>
                <a:rPr lang="en-US" sz="2800" dirty="0" err="1">
                  <a:solidFill>
                    <a:srgbClr val="242424"/>
                  </a:solidFill>
                  <a:latin typeface="Raleway"/>
                </a:rPr>
                <a:t>концессиялық</a:t>
              </a:r>
              <a:r>
                <a:rPr lang="en-US" sz="2800" dirty="0">
                  <a:solidFill>
                    <a:srgbClr val="242424"/>
                  </a:solidFill>
                  <a:latin typeface="Raleway"/>
                </a:rPr>
                <a:t> </a:t>
              </a:r>
              <a:r>
                <a:rPr lang="en-US" sz="2800" dirty="0" err="1">
                  <a:solidFill>
                    <a:srgbClr val="242424"/>
                  </a:solidFill>
                  <a:latin typeface="Raleway"/>
                </a:rPr>
                <a:t>шарттар</a:t>
              </a:r>
              <a:endParaRPr lang="en-US" sz="2800" dirty="0">
                <a:solidFill>
                  <a:srgbClr val="242424"/>
                </a:solidFill>
                <a:latin typeface="Raleway"/>
              </a:endParaRPr>
            </a:p>
          </p:txBody>
        </p:sp>
        <p:sp>
          <p:nvSpPr>
            <p:cNvPr id="12" name="TextBox 12"/>
            <p:cNvSpPr txBox="1"/>
            <p:nvPr/>
          </p:nvSpPr>
          <p:spPr>
            <a:xfrm>
              <a:off x="0" y="1109426"/>
              <a:ext cx="3170394" cy="2103140"/>
            </a:xfrm>
            <a:prstGeom prst="rect">
              <a:avLst/>
            </a:prstGeom>
          </p:spPr>
          <p:txBody>
            <a:bodyPr lIns="0" tIns="0" rIns="0" bIns="0" rtlCol="0" anchor="t">
              <a:spAutoFit/>
            </a:bodyPr>
            <a:lstStyle/>
            <a:p>
              <a:pPr>
                <a:lnSpc>
                  <a:spcPts val="4079"/>
                </a:lnSpc>
              </a:pPr>
              <a:r>
                <a:rPr lang="en-US" sz="2800" dirty="0" err="1">
                  <a:solidFill>
                    <a:srgbClr val="31356E"/>
                  </a:solidFill>
                  <a:latin typeface="Raleway Bold"/>
                </a:rPr>
                <a:t>мемлекет</a:t>
              </a:r>
              <a:r>
                <a:rPr lang="en-US" sz="2800" dirty="0">
                  <a:solidFill>
                    <a:srgbClr val="31356E"/>
                  </a:solidFill>
                  <a:latin typeface="Raleway Bold"/>
                </a:rPr>
                <a:t> </a:t>
              </a:r>
              <a:r>
                <a:rPr lang="en-US" sz="2800" dirty="0" err="1">
                  <a:solidFill>
                    <a:srgbClr val="31356E"/>
                  </a:solidFill>
                  <a:latin typeface="Raleway Bold"/>
                </a:rPr>
                <a:t>серіктес</a:t>
              </a:r>
              <a:r>
                <a:rPr lang="en-US" sz="2800" dirty="0">
                  <a:solidFill>
                    <a:srgbClr val="31356E"/>
                  </a:solidFill>
                  <a:latin typeface="Raleway Bold"/>
                </a:rPr>
                <a:t> </a:t>
              </a:r>
              <a:r>
                <a:rPr lang="en-US" sz="2800" dirty="0" err="1">
                  <a:solidFill>
                    <a:srgbClr val="31356E"/>
                  </a:solidFill>
                  <a:latin typeface="Raleway Bold"/>
                </a:rPr>
                <a:t>рөлінде</a:t>
              </a:r>
              <a:endParaRPr lang="en-US" sz="2800" dirty="0">
                <a:solidFill>
                  <a:srgbClr val="31356E"/>
                </a:solidFill>
                <a:latin typeface="Raleway Bold"/>
              </a:endParaRPr>
            </a:p>
          </p:txBody>
        </p:sp>
        <p:sp>
          <p:nvSpPr>
            <p:cNvPr id="13" name="TextBox 13"/>
            <p:cNvSpPr txBox="1"/>
            <p:nvPr/>
          </p:nvSpPr>
          <p:spPr>
            <a:xfrm>
              <a:off x="0" y="-9525"/>
              <a:ext cx="3170394" cy="860425"/>
            </a:xfrm>
            <a:prstGeom prst="rect">
              <a:avLst/>
            </a:prstGeom>
          </p:spPr>
          <p:txBody>
            <a:bodyPr lIns="0" tIns="0" rIns="0" bIns="0" rtlCol="0" anchor="t">
              <a:spAutoFit/>
            </a:bodyPr>
            <a:lstStyle/>
            <a:p>
              <a:pPr>
                <a:lnSpc>
                  <a:spcPts val="5039"/>
                </a:lnSpc>
              </a:pPr>
              <a:r>
                <a:rPr lang="en-US" sz="2800">
                  <a:solidFill>
                    <a:srgbClr val="31356E"/>
                  </a:solidFill>
                  <a:latin typeface="Raleway"/>
                </a:rPr>
                <a:t>4</a:t>
              </a:r>
            </a:p>
          </p:txBody>
        </p:sp>
      </p:grpSp>
      <p:sp>
        <p:nvSpPr>
          <p:cNvPr id="14" name="TextBox 14"/>
          <p:cNvSpPr txBox="1"/>
          <p:nvPr/>
        </p:nvSpPr>
        <p:spPr>
          <a:xfrm>
            <a:off x="1319204" y="1827663"/>
            <a:ext cx="13458664" cy="1743075"/>
          </a:xfrm>
          <a:prstGeom prst="rect">
            <a:avLst/>
          </a:prstGeom>
        </p:spPr>
        <p:txBody>
          <a:bodyPr lIns="0" tIns="0" rIns="0" bIns="0" rtlCol="0" anchor="t">
            <a:spAutoFit/>
          </a:bodyPr>
          <a:lstStyle/>
          <a:p>
            <a:pPr>
              <a:lnSpc>
                <a:spcPts val="6839"/>
              </a:lnSpc>
            </a:pPr>
            <a:r>
              <a:rPr lang="en-US" sz="5700" dirty="0" err="1">
                <a:solidFill>
                  <a:srgbClr val="31356E"/>
                </a:solidFill>
                <a:latin typeface="Raleway"/>
              </a:rPr>
              <a:t>Мемлекеттің</a:t>
            </a:r>
            <a:r>
              <a:rPr lang="en-US" sz="5700" dirty="0">
                <a:solidFill>
                  <a:srgbClr val="31356E"/>
                </a:solidFill>
                <a:latin typeface="Raleway"/>
              </a:rPr>
              <a:t> </a:t>
            </a:r>
            <a:r>
              <a:rPr lang="en-US" sz="5700" dirty="0" err="1">
                <a:solidFill>
                  <a:srgbClr val="31356E"/>
                </a:solidFill>
                <a:latin typeface="Raleway"/>
              </a:rPr>
              <a:t>кәсіпкерлік</a:t>
            </a:r>
            <a:r>
              <a:rPr lang="en-US" sz="5700" dirty="0">
                <a:solidFill>
                  <a:srgbClr val="31356E"/>
                </a:solidFill>
                <a:latin typeface="Raleway"/>
              </a:rPr>
              <a:t> </a:t>
            </a:r>
            <a:r>
              <a:rPr lang="en-US" sz="5700" dirty="0" err="1">
                <a:solidFill>
                  <a:srgbClr val="31356E"/>
                </a:solidFill>
                <a:latin typeface="Raleway"/>
              </a:rPr>
              <a:t>қызметке</a:t>
            </a:r>
            <a:r>
              <a:rPr lang="en-US" sz="5700" dirty="0">
                <a:solidFill>
                  <a:srgbClr val="31356E"/>
                </a:solidFill>
                <a:latin typeface="Raleway"/>
              </a:rPr>
              <a:t> </a:t>
            </a:r>
            <a:r>
              <a:rPr lang="en-US" sz="5700" dirty="0" err="1">
                <a:solidFill>
                  <a:srgbClr val="31356E"/>
                </a:solidFill>
                <a:latin typeface="Raleway"/>
              </a:rPr>
              <a:t>қатысу</a:t>
            </a:r>
            <a:r>
              <a:rPr lang="en-US" sz="5700" dirty="0">
                <a:solidFill>
                  <a:srgbClr val="31356E"/>
                </a:solidFill>
                <a:latin typeface="Raleway"/>
              </a:rPr>
              <a:t> </a:t>
            </a:r>
            <a:r>
              <a:rPr lang="en-US" sz="5700" dirty="0" err="1">
                <a:solidFill>
                  <a:srgbClr val="31356E"/>
                </a:solidFill>
                <a:latin typeface="Raleway"/>
              </a:rPr>
              <a:t>нысаны</a:t>
            </a:r>
            <a:r>
              <a:rPr lang="en-US" sz="5700" dirty="0">
                <a:solidFill>
                  <a:srgbClr val="31356E"/>
                </a:solidFill>
                <a:latin typeface="Raleway"/>
              </a:rPr>
              <a:t> </a:t>
            </a:r>
            <a:r>
              <a:rPr lang="en-US" sz="5700" dirty="0" err="1">
                <a:solidFill>
                  <a:srgbClr val="31356E"/>
                </a:solidFill>
                <a:latin typeface="Raleway"/>
              </a:rPr>
              <a:t>бойынша</a:t>
            </a:r>
            <a:endParaRPr lang="en-US" sz="5700" dirty="0">
              <a:solidFill>
                <a:srgbClr val="31356E"/>
              </a:solidFill>
              <a:latin typeface="Raleway"/>
            </a:endParaRPr>
          </a:p>
        </p:txBody>
      </p:sp>
      <p:grpSp>
        <p:nvGrpSpPr>
          <p:cNvPr id="15" name="Group 15"/>
          <p:cNvGrpSpPr/>
          <p:nvPr/>
        </p:nvGrpSpPr>
        <p:grpSpPr>
          <a:xfrm>
            <a:off x="1319204" y="3971802"/>
            <a:ext cx="2377795" cy="5279294"/>
            <a:chOff x="0" y="-9525"/>
            <a:chExt cx="3170394" cy="7039058"/>
          </a:xfrm>
        </p:grpSpPr>
        <p:sp>
          <p:nvSpPr>
            <p:cNvPr id="16" name="TextBox 16"/>
            <p:cNvSpPr txBox="1"/>
            <p:nvPr/>
          </p:nvSpPr>
          <p:spPr>
            <a:xfrm>
              <a:off x="0" y="3951768"/>
              <a:ext cx="3170394" cy="3077765"/>
            </a:xfrm>
            <a:prstGeom prst="rect">
              <a:avLst/>
            </a:prstGeom>
          </p:spPr>
          <p:txBody>
            <a:bodyPr lIns="0" tIns="0" rIns="0" bIns="0" rtlCol="0" anchor="t">
              <a:spAutoFit/>
            </a:bodyPr>
            <a:lstStyle/>
            <a:p>
              <a:pPr>
                <a:lnSpc>
                  <a:spcPts val="3009"/>
                </a:lnSpc>
              </a:pPr>
              <a:r>
                <a:rPr lang="en-US" sz="2800">
                  <a:solidFill>
                    <a:srgbClr val="242424"/>
                  </a:solidFill>
                  <a:latin typeface="Raleway"/>
                </a:rPr>
                <a:t>сатып алудың, тапсырыстардың мемлекеттік келісімшарттық жүйесі</a:t>
              </a:r>
            </a:p>
          </p:txBody>
        </p:sp>
        <p:sp>
          <p:nvSpPr>
            <p:cNvPr id="17" name="TextBox 17"/>
            <p:cNvSpPr txBox="1"/>
            <p:nvPr/>
          </p:nvSpPr>
          <p:spPr>
            <a:xfrm>
              <a:off x="0" y="1118951"/>
              <a:ext cx="3170394" cy="2325423"/>
            </a:xfrm>
            <a:prstGeom prst="rect">
              <a:avLst/>
            </a:prstGeom>
          </p:spPr>
          <p:txBody>
            <a:bodyPr lIns="0" tIns="0" rIns="0" bIns="0" rtlCol="0" anchor="t">
              <a:spAutoFit/>
            </a:bodyPr>
            <a:lstStyle/>
            <a:p>
              <a:pPr>
                <a:lnSpc>
                  <a:spcPts val="3359"/>
                </a:lnSpc>
              </a:pPr>
              <a:r>
                <a:rPr lang="en-US" sz="2800" dirty="0" err="1">
                  <a:solidFill>
                    <a:srgbClr val="31356E"/>
                  </a:solidFill>
                  <a:latin typeface="Raleway Bold"/>
                </a:rPr>
                <a:t>мемлекет</a:t>
              </a:r>
              <a:r>
                <a:rPr lang="en-US" sz="2800" dirty="0">
                  <a:solidFill>
                    <a:srgbClr val="31356E"/>
                  </a:solidFill>
                  <a:latin typeface="Raleway Bold"/>
                </a:rPr>
                <a:t> </a:t>
              </a:r>
              <a:r>
                <a:rPr lang="kk-KZ" sz="2800" dirty="0" smtClean="0">
                  <a:solidFill>
                    <a:srgbClr val="31356E"/>
                  </a:solidFill>
                  <a:latin typeface="Raleway Bold"/>
                </a:rPr>
                <a:t>т</a:t>
              </a:r>
              <a:r>
                <a:rPr lang="en-US" sz="2800" dirty="0" err="1" smtClean="0">
                  <a:solidFill>
                    <a:srgbClr val="31356E"/>
                  </a:solidFill>
                  <a:latin typeface="Raleway Bold"/>
                </a:rPr>
                <a:t>апсырыс</a:t>
              </a:r>
              <a:r>
                <a:rPr lang="en-US" sz="2800" dirty="0" smtClean="0">
                  <a:solidFill>
                    <a:srgbClr val="31356E"/>
                  </a:solidFill>
                  <a:latin typeface="Raleway Bold"/>
                </a:rPr>
                <a:t> </a:t>
              </a:r>
              <a:r>
                <a:rPr lang="en-US" sz="2800" dirty="0" err="1">
                  <a:solidFill>
                    <a:srgbClr val="31356E"/>
                  </a:solidFill>
                  <a:latin typeface="Raleway Bold"/>
                </a:rPr>
                <a:t>беруші</a:t>
              </a:r>
              <a:r>
                <a:rPr lang="en-US" sz="2800" dirty="0">
                  <a:solidFill>
                    <a:srgbClr val="31356E"/>
                  </a:solidFill>
                  <a:latin typeface="Raleway Bold"/>
                </a:rPr>
                <a:t> </a:t>
              </a:r>
              <a:r>
                <a:rPr lang="en-US" sz="2800" dirty="0" err="1" smtClean="0">
                  <a:solidFill>
                    <a:srgbClr val="31356E"/>
                  </a:solidFill>
                  <a:latin typeface="Raleway Bold"/>
                </a:rPr>
                <a:t>рөлінде</a:t>
              </a:r>
              <a:endParaRPr lang="en-US" sz="2800" dirty="0">
                <a:solidFill>
                  <a:srgbClr val="31356E"/>
                </a:solidFill>
                <a:latin typeface="Raleway Bold"/>
              </a:endParaRPr>
            </a:p>
          </p:txBody>
        </p:sp>
        <p:sp>
          <p:nvSpPr>
            <p:cNvPr id="18" name="TextBox 18"/>
            <p:cNvSpPr txBox="1"/>
            <p:nvPr/>
          </p:nvSpPr>
          <p:spPr>
            <a:xfrm>
              <a:off x="0" y="-9525"/>
              <a:ext cx="3170394" cy="860425"/>
            </a:xfrm>
            <a:prstGeom prst="rect">
              <a:avLst/>
            </a:prstGeom>
          </p:spPr>
          <p:txBody>
            <a:bodyPr lIns="0" tIns="0" rIns="0" bIns="0" rtlCol="0" anchor="t">
              <a:spAutoFit/>
            </a:bodyPr>
            <a:lstStyle/>
            <a:p>
              <a:pPr>
                <a:lnSpc>
                  <a:spcPts val="5039"/>
                </a:lnSpc>
              </a:pPr>
              <a:r>
                <a:rPr lang="en-US" sz="2800">
                  <a:solidFill>
                    <a:srgbClr val="31356E"/>
                  </a:solidFill>
                  <a:latin typeface="Raleway"/>
                </a:rPr>
                <a:t>1</a:t>
              </a:r>
            </a:p>
          </p:txBody>
        </p:sp>
      </p:grpSp>
      <p:grpSp>
        <p:nvGrpSpPr>
          <p:cNvPr id="19" name="Group 19"/>
          <p:cNvGrpSpPr/>
          <p:nvPr/>
        </p:nvGrpSpPr>
        <p:grpSpPr>
          <a:xfrm rot="-10800000">
            <a:off x="14777868" y="0"/>
            <a:ext cx="3510132" cy="3504516"/>
            <a:chOff x="0" y="0"/>
            <a:chExt cx="6350000" cy="6339840"/>
          </a:xfrm>
        </p:grpSpPr>
        <p:sp>
          <p:nvSpPr>
            <p:cNvPr id="20" name="Freeform 20"/>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31356E"/>
            </a:solidFill>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AF6"/>
        </a:solidFill>
        <a:effectLst/>
      </p:bgPr>
    </p:bg>
    <p:spTree>
      <p:nvGrpSpPr>
        <p:cNvPr id="1" name=""/>
        <p:cNvGrpSpPr/>
        <p:nvPr/>
      </p:nvGrpSpPr>
      <p:grpSpPr>
        <a:xfrm>
          <a:off x="0" y="0"/>
          <a:ext cx="0" cy="0"/>
          <a:chOff x="0" y="0"/>
          <a:chExt cx="0" cy="0"/>
        </a:xfrm>
      </p:grpSpPr>
      <p:sp>
        <p:nvSpPr>
          <p:cNvPr id="2" name="TextBox 2"/>
          <p:cNvSpPr txBox="1"/>
          <p:nvPr/>
        </p:nvSpPr>
        <p:spPr>
          <a:xfrm>
            <a:off x="1244587" y="678331"/>
            <a:ext cx="16834690" cy="2543175"/>
          </a:xfrm>
          <a:prstGeom prst="rect">
            <a:avLst/>
          </a:prstGeom>
        </p:spPr>
        <p:txBody>
          <a:bodyPr lIns="0" tIns="0" rIns="0" bIns="0" rtlCol="0" anchor="t">
            <a:spAutoFit/>
          </a:bodyPr>
          <a:lstStyle/>
          <a:p>
            <a:pPr marL="0" lvl="0" indent="0" algn="ctr">
              <a:lnSpc>
                <a:spcPts val="9900"/>
              </a:lnSpc>
            </a:pPr>
            <a:r>
              <a:rPr lang="en-US" sz="9000">
                <a:solidFill>
                  <a:srgbClr val="004AAD"/>
                </a:solidFill>
                <a:latin typeface="Cooper BT Light"/>
              </a:rPr>
              <a:t>Мемлекеттік кәсіпкерліктің ерекшеліктері:</a:t>
            </a:r>
          </a:p>
        </p:txBody>
      </p:sp>
      <p:sp>
        <p:nvSpPr>
          <p:cNvPr id="3" name="TextBox 3"/>
          <p:cNvSpPr txBox="1"/>
          <p:nvPr/>
        </p:nvSpPr>
        <p:spPr>
          <a:xfrm>
            <a:off x="2445047" y="4092954"/>
            <a:ext cx="13994259" cy="3526536"/>
          </a:xfrm>
          <a:prstGeom prst="rect">
            <a:avLst/>
          </a:prstGeom>
        </p:spPr>
        <p:txBody>
          <a:bodyPr lIns="0" tIns="0" rIns="0" bIns="0" rtlCol="0" anchor="t">
            <a:spAutoFit/>
          </a:bodyPr>
          <a:lstStyle/>
          <a:p>
            <a:pPr algn="ctr">
              <a:lnSpc>
                <a:spcPts val="5652"/>
              </a:lnSpc>
              <a:spcBef>
                <a:spcPct val="0"/>
              </a:spcBef>
            </a:pPr>
            <a:r>
              <a:rPr lang="en-US" sz="3600">
                <a:solidFill>
                  <a:srgbClr val="004AAD"/>
                </a:solidFill>
                <a:latin typeface="Be Vietnam"/>
              </a:rPr>
              <a:t>Мемлекеттің өзі тікелей кәсіпкерлік қызметпен айналыспайды. Мемлекет арнайы шаруашылық ұйымдарын (мемлекеттік агенттерді) құрады немесе жеке меншік иесіне белгілі бір шарттарда мүлік пен активтерге билік ету және пайдалану құқығын береді.</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AF6"/>
        </a:solidFill>
        <a:effectLst/>
      </p:bgPr>
    </p:bg>
    <p:spTree>
      <p:nvGrpSpPr>
        <p:cNvPr id="1" name=""/>
        <p:cNvGrpSpPr/>
        <p:nvPr/>
      </p:nvGrpSpPr>
      <p:grpSpPr>
        <a:xfrm>
          <a:off x="0" y="0"/>
          <a:ext cx="0" cy="0"/>
          <a:chOff x="0" y="0"/>
          <a:chExt cx="0" cy="0"/>
        </a:xfrm>
      </p:grpSpPr>
      <p:sp>
        <p:nvSpPr>
          <p:cNvPr id="2" name="TextBox 2"/>
          <p:cNvSpPr txBox="1"/>
          <p:nvPr/>
        </p:nvSpPr>
        <p:spPr>
          <a:xfrm>
            <a:off x="1541503" y="3120018"/>
            <a:ext cx="15204995" cy="3904089"/>
          </a:xfrm>
          <a:prstGeom prst="rect">
            <a:avLst/>
          </a:prstGeom>
        </p:spPr>
        <p:txBody>
          <a:bodyPr lIns="0" tIns="0" rIns="0" bIns="0" rtlCol="0" anchor="t">
            <a:spAutoFit/>
          </a:bodyPr>
          <a:lstStyle/>
          <a:p>
            <a:pPr algn="ctr">
              <a:lnSpc>
                <a:spcPts val="6247"/>
              </a:lnSpc>
              <a:spcBef>
                <a:spcPct val="0"/>
              </a:spcBef>
            </a:pPr>
            <a:r>
              <a:rPr lang="en-US" sz="3979">
                <a:solidFill>
                  <a:srgbClr val="004AAD"/>
                </a:solidFill>
                <a:latin typeface="Be Vietnam Ultra-Bold"/>
              </a:rPr>
              <a:t>Мемлекеттік капиталдың кірістілігі Бизнестің сәттілігінің жалғыз критерийі емес.</a:t>
            </a:r>
            <a:r>
              <a:rPr lang="en-US" sz="3979">
                <a:solidFill>
                  <a:srgbClr val="004AAD"/>
                </a:solidFill>
                <a:latin typeface="Be Vietnam"/>
              </a:rPr>
              <a:t> </a:t>
            </a:r>
          </a:p>
          <a:p>
            <a:pPr algn="ctr">
              <a:lnSpc>
                <a:spcPts val="6247"/>
              </a:lnSpc>
              <a:spcBef>
                <a:spcPct val="0"/>
              </a:spcBef>
            </a:pPr>
            <a:endParaRPr lang="en-US" sz="3979">
              <a:solidFill>
                <a:srgbClr val="004AAD"/>
              </a:solidFill>
              <a:latin typeface="Be Vietnam"/>
            </a:endParaRPr>
          </a:p>
          <a:p>
            <a:pPr algn="ctr">
              <a:lnSpc>
                <a:spcPts val="6247"/>
              </a:lnSpc>
              <a:spcBef>
                <a:spcPct val="0"/>
              </a:spcBef>
            </a:pPr>
            <a:r>
              <a:rPr lang="en-US" sz="3979">
                <a:solidFill>
                  <a:srgbClr val="004AAD"/>
                </a:solidFill>
                <a:latin typeface="Be Vietnam"/>
              </a:rPr>
              <a:t>Мемлекет сектордың ғана емес, жалпы экономиканың жұмыс істеуіне де жауапты</a:t>
            </a:r>
            <a:r>
              <a:rPr lang="en-US" sz="3979">
                <a:solidFill>
                  <a:srgbClr val="000000"/>
                </a:solidFill>
                <a:latin typeface="Be Vietnam"/>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AF6"/>
        </a:solidFill>
        <a:effectLst/>
      </p:bgPr>
    </p:bg>
    <p:spTree>
      <p:nvGrpSpPr>
        <p:cNvPr id="1" name=""/>
        <p:cNvGrpSpPr/>
        <p:nvPr/>
      </p:nvGrpSpPr>
      <p:grpSpPr>
        <a:xfrm>
          <a:off x="0" y="0"/>
          <a:ext cx="0" cy="0"/>
          <a:chOff x="0" y="0"/>
          <a:chExt cx="0" cy="0"/>
        </a:xfrm>
      </p:grpSpPr>
      <p:sp>
        <p:nvSpPr>
          <p:cNvPr id="2" name="AutoShape 2"/>
          <p:cNvSpPr/>
          <p:nvPr/>
        </p:nvSpPr>
        <p:spPr>
          <a:xfrm flipV="1">
            <a:off x="1678691" y="4049743"/>
            <a:ext cx="3638573" cy="9525"/>
          </a:xfrm>
          <a:prstGeom prst="line">
            <a:avLst/>
          </a:prstGeom>
          <a:ln w="28575" cap="flat">
            <a:solidFill>
              <a:srgbClr val="004AAD"/>
            </a:solidFill>
            <a:prstDash val="solid"/>
            <a:headEnd type="none" w="sm" len="sm"/>
            <a:tailEnd type="none" w="sm" len="sm"/>
          </a:ln>
        </p:spPr>
      </p:sp>
      <p:sp>
        <p:nvSpPr>
          <p:cNvPr id="3" name="AutoShape 3"/>
          <p:cNvSpPr/>
          <p:nvPr/>
        </p:nvSpPr>
        <p:spPr>
          <a:xfrm flipV="1">
            <a:off x="5641114" y="4040218"/>
            <a:ext cx="4288536" cy="9525"/>
          </a:xfrm>
          <a:prstGeom prst="line">
            <a:avLst/>
          </a:prstGeom>
          <a:ln w="28575" cap="flat">
            <a:solidFill>
              <a:srgbClr val="004AAD"/>
            </a:solidFill>
            <a:prstDash val="solid"/>
            <a:headEnd type="none" w="sm" len="sm"/>
            <a:tailEnd type="none" w="sm" len="sm"/>
          </a:ln>
        </p:spPr>
      </p:sp>
      <p:sp>
        <p:nvSpPr>
          <p:cNvPr id="4" name="AutoShape 4"/>
          <p:cNvSpPr/>
          <p:nvPr/>
        </p:nvSpPr>
        <p:spPr>
          <a:xfrm flipV="1">
            <a:off x="10253500" y="4030693"/>
            <a:ext cx="3800475" cy="9525"/>
          </a:xfrm>
          <a:prstGeom prst="line">
            <a:avLst/>
          </a:prstGeom>
          <a:ln w="28575" cap="flat">
            <a:solidFill>
              <a:srgbClr val="004AAD"/>
            </a:solidFill>
            <a:prstDash val="solid"/>
            <a:headEnd type="none" w="sm" len="sm"/>
            <a:tailEnd type="none" w="sm" len="sm"/>
          </a:ln>
        </p:spPr>
      </p:sp>
      <p:sp>
        <p:nvSpPr>
          <p:cNvPr id="5" name="AutoShape 5"/>
          <p:cNvSpPr/>
          <p:nvPr/>
        </p:nvSpPr>
        <p:spPr>
          <a:xfrm>
            <a:off x="14053983" y="4014472"/>
            <a:ext cx="3205308" cy="1933"/>
          </a:xfrm>
          <a:prstGeom prst="line">
            <a:avLst/>
          </a:prstGeom>
          <a:ln w="28575" cap="flat">
            <a:solidFill>
              <a:srgbClr val="004AAD"/>
            </a:solidFill>
            <a:prstDash val="solid"/>
            <a:headEnd type="none" w="sm" len="sm"/>
            <a:tailEnd type="none" w="sm" len="sm"/>
          </a:ln>
        </p:spPr>
      </p:sp>
      <p:grpSp>
        <p:nvGrpSpPr>
          <p:cNvPr id="6" name="Group 6"/>
          <p:cNvGrpSpPr/>
          <p:nvPr/>
        </p:nvGrpSpPr>
        <p:grpSpPr>
          <a:xfrm>
            <a:off x="5345864" y="3909302"/>
            <a:ext cx="259884" cy="259884"/>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p:spPr>
        </p:sp>
        <p:sp>
          <p:nvSpPr>
            <p:cNvPr id="8" name="TextBox 8"/>
            <p:cNvSpPr txBox="1"/>
            <p:nvPr/>
          </p:nvSpPr>
          <p:spPr>
            <a:xfrm>
              <a:off x="76200" y="66675"/>
              <a:ext cx="660400" cy="669925"/>
            </a:xfrm>
            <a:prstGeom prst="rect">
              <a:avLst/>
            </a:prstGeom>
          </p:spPr>
          <p:txBody>
            <a:bodyPr lIns="50800" tIns="50800" rIns="50800" bIns="50800" rtlCol="0" anchor="ctr"/>
            <a:lstStyle/>
            <a:p>
              <a:pPr algn="ctr">
                <a:lnSpc>
                  <a:spcPts val="3000"/>
                </a:lnSpc>
              </a:pPr>
              <a:endParaRPr/>
            </a:p>
          </p:txBody>
        </p:sp>
      </p:grpSp>
      <p:grpSp>
        <p:nvGrpSpPr>
          <p:cNvPr id="9" name="Group 9"/>
          <p:cNvGrpSpPr/>
          <p:nvPr/>
        </p:nvGrpSpPr>
        <p:grpSpPr>
          <a:xfrm>
            <a:off x="9958246" y="3905513"/>
            <a:ext cx="259884" cy="259884"/>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p:spPr>
        </p:sp>
        <p:sp>
          <p:nvSpPr>
            <p:cNvPr id="11" name="TextBox 11"/>
            <p:cNvSpPr txBox="1"/>
            <p:nvPr/>
          </p:nvSpPr>
          <p:spPr>
            <a:xfrm>
              <a:off x="76200" y="66675"/>
              <a:ext cx="660400" cy="669925"/>
            </a:xfrm>
            <a:prstGeom prst="rect">
              <a:avLst/>
            </a:prstGeom>
          </p:spPr>
          <p:txBody>
            <a:bodyPr lIns="50800" tIns="50800" rIns="50800" bIns="50800" rtlCol="0" anchor="ctr"/>
            <a:lstStyle/>
            <a:p>
              <a:pPr algn="ctr">
                <a:lnSpc>
                  <a:spcPts val="3000"/>
                </a:lnSpc>
              </a:pPr>
              <a:endParaRPr/>
            </a:p>
          </p:txBody>
        </p:sp>
      </p:grpSp>
      <p:grpSp>
        <p:nvGrpSpPr>
          <p:cNvPr id="12" name="Group 12"/>
          <p:cNvGrpSpPr/>
          <p:nvPr/>
        </p:nvGrpSpPr>
        <p:grpSpPr>
          <a:xfrm>
            <a:off x="14910397" y="3900750"/>
            <a:ext cx="259884" cy="259884"/>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p:spPr>
        </p:sp>
        <p:sp>
          <p:nvSpPr>
            <p:cNvPr id="14" name="TextBox 14"/>
            <p:cNvSpPr txBox="1"/>
            <p:nvPr/>
          </p:nvSpPr>
          <p:spPr>
            <a:xfrm>
              <a:off x="76200" y="66675"/>
              <a:ext cx="660400" cy="669925"/>
            </a:xfrm>
            <a:prstGeom prst="rect">
              <a:avLst/>
            </a:prstGeom>
          </p:spPr>
          <p:txBody>
            <a:bodyPr lIns="50800" tIns="50800" rIns="50800" bIns="50800" rtlCol="0" anchor="ctr"/>
            <a:lstStyle/>
            <a:p>
              <a:pPr algn="ctr">
                <a:lnSpc>
                  <a:spcPts val="3000"/>
                </a:lnSpc>
              </a:pPr>
              <a:endParaRPr/>
            </a:p>
          </p:txBody>
        </p:sp>
      </p:grpSp>
      <p:sp>
        <p:nvSpPr>
          <p:cNvPr id="15" name="TextBox 15"/>
          <p:cNvSpPr txBox="1"/>
          <p:nvPr/>
        </p:nvSpPr>
        <p:spPr>
          <a:xfrm>
            <a:off x="1872780" y="1019175"/>
            <a:ext cx="14542440" cy="2295525"/>
          </a:xfrm>
          <a:prstGeom prst="rect">
            <a:avLst/>
          </a:prstGeom>
        </p:spPr>
        <p:txBody>
          <a:bodyPr lIns="0" tIns="0" rIns="0" bIns="0" rtlCol="0" anchor="t">
            <a:spAutoFit/>
          </a:bodyPr>
          <a:lstStyle/>
          <a:p>
            <a:pPr algn="ctr">
              <a:lnSpc>
                <a:spcPts val="9000"/>
              </a:lnSpc>
            </a:pPr>
            <a:r>
              <a:rPr lang="en-US" sz="7500">
                <a:solidFill>
                  <a:srgbClr val="004AAD"/>
                </a:solidFill>
                <a:latin typeface="Cooper BT"/>
              </a:rPr>
              <a:t>Мемлекеттік кәсіпкерліктің негізгі нысандары</a:t>
            </a:r>
          </a:p>
        </p:txBody>
      </p:sp>
      <p:sp>
        <p:nvSpPr>
          <p:cNvPr id="16" name="TextBox 16"/>
          <p:cNvSpPr txBox="1"/>
          <p:nvPr/>
        </p:nvSpPr>
        <p:spPr>
          <a:xfrm>
            <a:off x="1028700" y="5076825"/>
            <a:ext cx="3525366" cy="2944945"/>
          </a:xfrm>
          <a:prstGeom prst="rect">
            <a:avLst/>
          </a:prstGeom>
        </p:spPr>
        <p:txBody>
          <a:bodyPr lIns="0" tIns="0" rIns="0" bIns="0" rtlCol="0" anchor="t">
            <a:spAutoFit/>
          </a:bodyPr>
          <a:lstStyle/>
          <a:p>
            <a:pPr marL="0" lvl="0" indent="0" algn="ctr">
              <a:lnSpc>
                <a:spcPts val="4710"/>
              </a:lnSpc>
              <a:spcBef>
                <a:spcPct val="0"/>
              </a:spcBef>
            </a:pPr>
            <a:r>
              <a:rPr lang="en-US" sz="3364">
                <a:solidFill>
                  <a:srgbClr val="004AAD"/>
                </a:solidFill>
                <a:latin typeface="Be Vietnam Ultra-Bold"/>
              </a:rPr>
              <a:t>мемлекеттік сектордың коммерциялық кәсіпорындары</a:t>
            </a:r>
            <a:r>
              <a:rPr lang="en-US" sz="3364">
                <a:solidFill>
                  <a:srgbClr val="D74D25"/>
                </a:solidFill>
                <a:latin typeface="Be Vietnam"/>
              </a:rPr>
              <a:t>;</a:t>
            </a:r>
          </a:p>
        </p:txBody>
      </p:sp>
      <p:sp>
        <p:nvSpPr>
          <p:cNvPr id="17" name="TextBox 17"/>
          <p:cNvSpPr txBox="1"/>
          <p:nvPr/>
        </p:nvSpPr>
        <p:spPr>
          <a:xfrm>
            <a:off x="5643691" y="5086350"/>
            <a:ext cx="4444497" cy="3104982"/>
          </a:xfrm>
          <a:prstGeom prst="rect">
            <a:avLst/>
          </a:prstGeom>
        </p:spPr>
        <p:txBody>
          <a:bodyPr lIns="0" tIns="0" rIns="0" bIns="0" rtlCol="0" anchor="t">
            <a:spAutoFit/>
          </a:bodyPr>
          <a:lstStyle/>
          <a:p>
            <a:pPr marL="0" lvl="0" indent="0" algn="ctr">
              <a:lnSpc>
                <a:spcPts val="4168"/>
              </a:lnSpc>
              <a:spcBef>
                <a:spcPct val="0"/>
              </a:spcBef>
            </a:pPr>
            <a:r>
              <a:rPr lang="en-US" sz="2977">
                <a:solidFill>
                  <a:srgbClr val="004AAD"/>
                </a:solidFill>
                <a:latin typeface="Be Vietnam Ultra-Bold"/>
              </a:rPr>
              <a:t>аралас меншік нысанына негізделген шаруашылық жүргізуші субъектілер;</a:t>
            </a:r>
          </a:p>
        </p:txBody>
      </p:sp>
      <p:sp>
        <p:nvSpPr>
          <p:cNvPr id="18" name="TextBox 18"/>
          <p:cNvSpPr txBox="1"/>
          <p:nvPr/>
        </p:nvSpPr>
        <p:spPr>
          <a:xfrm>
            <a:off x="11511176" y="4824011"/>
            <a:ext cx="5085598" cy="3639185"/>
          </a:xfrm>
          <a:prstGeom prst="rect">
            <a:avLst/>
          </a:prstGeom>
        </p:spPr>
        <p:txBody>
          <a:bodyPr lIns="0" tIns="0" rIns="0" bIns="0" rtlCol="0" anchor="t">
            <a:spAutoFit/>
          </a:bodyPr>
          <a:lstStyle/>
          <a:p>
            <a:pPr marL="0" lvl="0" indent="0" algn="ctr">
              <a:lnSpc>
                <a:spcPts val="3639"/>
              </a:lnSpc>
              <a:spcBef>
                <a:spcPct val="0"/>
              </a:spcBef>
            </a:pPr>
            <a:r>
              <a:rPr lang="en-US" sz="2599">
                <a:solidFill>
                  <a:srgbClr val="004AAD"/>
                </a:solidFill>
                <a:latin typeface="Be Vietnam Ultra-Bold"/>
              </a:rPr>
              <a:t>қатысушылары жеке бизнеспен қатар мемлекеттік кәсіпорындар, экономиканың аралас секторының шаруашылық жүргізуші субъектілері болып табылатын бизнес-топтар;</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AF6"/>
        </a:solidFill>
        <a:effectLst/>
      </p:bgPr>
    </p:bg>
    <p:spTree>
      <p:nvGrpSpPr>
        <p:cNvPr id="1" name=""/>
        <p:cNvGrpSpPr/>
        <p:nvPr/>
      </p:nvGrpSpPr>
      <p:grpSpPr>
        <a:xfrm>
          <a:off x="0" y="0"/>
          <a:ext cx="0" cy="0"/>
          <a:chOff x="0" y="0"/>
          <a:chExt cx="0" cy="0"/>
        </a:xfrm>
      </p:grpSpPr>
      <p:sp>
        <p:nvSpPr>
          <p:cNvPr id="2" name="TextBox 2"/>
          <p:cNvSpPr txBox="1"/>
          <p:nvPr/>
        </p:nvSpPr>
        <p:spPr>
          <a:xfrm>
            <a:off x="1025033" y="1000602"/>
            <a:ext cx="16230600" cy="1695450"/>
          </a:xfrm>
          <a:prstGeom prst="rect">
            <a:avLst/>
          </a:prstGeom>
        </p:spPr>
        <p:txBody>
          <a:bodyPr lIns="0" tIns="0" rIns="0" bIns="0" rtlCol="0" anchor="t">
            <a:spAutoFit/>
          </a:bodyPr>
          <a:lstStyle/>
          <a:p>
            <a:pPr algn="ctr">
              <a:lnSpc>
                <a:spcPts val="6720"/>
              </a:lnSpc>
            </a:pPr>
            <a:r>
              <a:rPr lang="en-US" sz="5600">
                <a:solidFill>
                  <a:srgbClr val="004AAD"/>
                </a:solidFill>
                <a:latin typeface="Cooper BT"/>
              </a:rPr>
              <a:t>Қазақстан Республикасында мемлекеттік кәсіпкерліктің бірнеше мысалдары бар</a:t>
            </a:r>
          </a:p>
        </p:txBody>
      </p:sp>
      <p:sp>
        <p:nvSpPr>
          <p:cNvPr id="3" name="TextBox 3"/>
          <p:cNvSpPr txBox="1"/>
          <p:nvPr/>
        </p:nvSpPr>
        <p:spPr>
          <a:xfrm>
            <a:off x="1658084" y="3578853"/>
            <a:ext cx="14110093" cy="4835923"/>
          </a:xfrm>
          <a:prstGeom prst="rect">
            <a:avLst/>
          </a:prstGeom>
        </p:spPr>
        <p:txBody>
          <a:bodyPr lIns="0" tIns="0" rIns="0" bIns="0" rtlCol="0" anchor="t">
            <a:spAutoFit/>
          </a:bodyPr>
          <a:lstStyle/>
          <a:p>
            <a:pPr>
              <a:lnSpc>
                <a:spcPts val="4765"/>
              </a:lnSpc>
              <a:spcBef>
                <a:spcPct val="0"/>
              </a:spcBef>
            </a:pPr>
            <a:r>
              <a:rPr lang="en-US" sz="4765">
                <a:solidFill>
                  <a:srgbClr val="004AAD"/>
                </a:solidFill>
                <a:latin typeface="Be Vietnam Ultra-Bold"/>
              </a:rPr>
              <a:t>"Самұрық-Қазына" (Samruk-Kazyna): </a:t>
            </a:r>
          </a:p>
          <a:p>
            <a:pPr>
              <a:lnSpc>
                <a:spcPts val="4765"/>
              </a:lnSpc>
              <a:spcBef>
                <a:spcPct val="0"/>
              </a:spcBef>
            </a:pPr>
            <a:endParaRPr lang="en-US" sz="4765">
              <a:solidFill>
                <a:srgbClr val="004AAD"/>
              </a:solidFill>
              <a:latin typeface="Be Vietnam Ultra-Bold"/>
            </a:endParaRPr>
          </a:p>
          <a:p>
            <a:pPr>
              <a:lnSpc>
                <a:spcPts val="4765"/>
              </a:lnSpc>
              <a:spcBef>
                <a:spcPct val="0"/>
              </a:spcBef>
            </a:pPr>
            <a:r>
              <a:rPr lang="en-US" sz="4765">
                <a:solidFill>
                  <a:srgbClr val="004AAD"/>
                </a:solidFill>
                <a:latin typeface="Be Vietnam Ultra-Bold"/>
              </a:rPr>
              <a:t>бұл мұнай-газ секторы, көлік, банк дело, энергетика және т.б. сияқты экономиканың түрлі салаларында мемлекеттік активтердің Елеулі портфелін басқаратын Қазақстандағы ең ірі мемлекеттік холдинг.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04330" y="3156537"/>
            <a:ext cx="16983670" cy="4050127"/>
          </a:xfrm>
          <a:prstGeom prst="rect">
            <a:avLst/>
          </a:prstGeom>
        </p:spPr>
        <p:txBody>
          <a:bodyPr lIns="0" tIns="0" rIns="0" bIns="0" rtlCol="0" anchor="t">
            <a:spAutoFit/>
          </a:bodyPr>
          <a:lstStyle/>
          <a:p>
            <a:pPr algn="ctr">
              <a:lnSpc>
                <a:spcPts val="4016"/>
              </a:lnSpc>
              <a:spcBef>
                <a:spcPct val="0"/>
              </a:spcBef>
            </a:pPr>
            <a:r>
              <a:rPr lang="en-US" sz="4016">
                <a:solidFill>
                  <a:srgbClr val="004AAD"/>
                </a:solidFill>
                <a:latin typeface="Be Vietnam Ultra-Bold"/>
              </a:rPr>
              <a:t>"Қазақстан Темір Жолы" (KTZ): </a:t>
            </a:r>
            <a:r>
              <a:rPr lang="en-US" sz="4016">
                <a:solidFill>
                  <a:srgbClr val="004AAD"/>
                </a:solidFill>
                <a:latin typeface="Be Vietnam"/>
              </a:rPr>
              <a:t>бұл мемлекеттік кәсіпорын болып табылатын және Қазақстандағы теміржол инфрақұрылымын басқаратын Ұлттық теміржол компаниясы.</a:t>
            </a:r>
          </a:p>
          <a:p>
            <a:pPr algn="ctr">
              <a:lnSpc>
                <a:spcPts val="4016"/>
              </a:lnSpc>
              <a:spcBef>
                <a:spcPct val="0"/>
              </a:spcBef>
            </a:pPr>
            <a:endParaRPr lang="en-US" sz="4016">
              <a:solidFill>
                <a:srgbClr val="004AAD"/>
              </a:solidFill>
              <a:latin typeface="Be Vietnam"/>
            </a:endParaRPr>
          </a:p>
          <a:p>
            <a:pPr algn="ctr">
              <a:lnSpc>
                <a:spcPts val="4016"/>
              </a:lnSpc>
              <a:spcBef>
                <a:spcPct val="0"/>
              </a:spcBef>
            </a:pPr>
            <a:endParaRPr lang="en-US" sz="4016">
              <a:solidFill>
                <a:srgbClr val="004AAD"/>
              </a:solidFill>
              <a:latin typeface="Be Vietnam"/>
            </a:endParaRPr>
          </a:p>
          <a:p>
            <a:pPr algn="ctr">
              <a:lnSpc>
                <a:spcPts val="4016"/>
              </a:lnSpc>
              <a:spcBef>
                <a:spcPct val="0"/>
              </a:spcBef>
            </a:pPr>
            <a:r>
              <a:rPr lang="en-US" sz="4016">
                <a:solidFill>
                  <a:srgbClr val="004AAD"/>
                </a:solidFill>
                <a:latin typeface="Be Vietnam Ultra-Bold"/>
              </a:rPr>
              <a:t>"Kazatomprom"</a:t>
            </a:r>
            <a:r>
              <a:rPr lang="en-US" sz="4016">
                <a:solidFill>
                  <a:srgbClr val="004AAD"/>
                </a:solidFill>
                <a:latin typeface="Be Vietnam"/>
              </a:rPr>
              <a:t>: бұл уран және басқа да радиоактивті элементтерді өндірумен, өндірумен және өңдеумен айналысатын мемлекеттік компания.</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FAF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3125503" y="-1099246"/>
            <a:ext cx="10144519" cy="10144519"/>
            <a:chOff x="0" y="0"/>
            <a:chExt cx="6350000" cy="6350000"/>
          </a:xfrm>
        </p:grpSpPr>
        <p:sp>
          <p:nvSpPr>
            <p:cNvPr id="3" name="Freeform 3"/>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2"/>
              <a:stretch>
                <a:fillRect r="-57142"/>
              </a:stretch>
            </a:blipFill>
          </p:spPr>
        </p:sp>
        <p:sp>
          <p:nvSpPr>
            <p:cNvPr id="4" name="Freeform 4"/>
            <p:cNvSpPr/>
            <p:nvPr/>
          </p:nvSpPr>
          <p:spPr>
            <a:xfrm>
              <a:off x="0" y="0"/>
              <a:ext cx="6350000" cy="6350000"/>
            </a:xfrm>
            <a:custGeom>
              <a:avLst/>
              <a:gdLst/>
              <a:ahLst/>
              <a:cxnLst/>
              <a:rect l="l" t="t" r="r" b="b"/>
              <a:pathLst>
                <a:path w="6350000" h="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D74D25"/>
            </a:solidFill>
          </p:spPr>
        </p:sp>
      </p:grpSp>
      <p:sp>
        <p:nvSpPr>
          <p:cNvPr id="5" name="TextBox 5"/>
          <p:cNvSpPr txBox="1"/>
          <p:nvPr/>
        </p:nvSpPr>
        <p:spPr>
          <a:xfrm>
            <a:off x="7660583" y="744759"/>
            <a:ext cx="6523481" cy="3595581"/>
          </a:xfrm>
          <a:prstGeom prst="rect">
            <a:avLst/>
          </a:prstGeom>
        </p:spPr>
        <p:txBody>
          <a:bodyPr lIns="0" tIns="0" rIns="0" bIns="0" rtlCol="0" anchor="t">
            <a:spAutoFit/>
          </a:bodyPr>
          <a:lstStyle/>
          <a:p>
            <a:pPr algn="ctr">
              <a:lnSpc>
                <a:spcPts val="3536"/>
              </a:lnSpc>
              <a:spcBef>
                <a:spcPct val="0"/>
              </a:spcBef>
            </a:pPr>
            <a:r>
              <a:rPr lang="en-US" sz="3536">
                <a:solidFill>
                  <a:srgbClr val="004AAD"/>
                </a:solidFill>
                <a:latin typeface="Be Vietnam Ultra-Bold"/>
              </a:rPr>
              <a:t>"Air Astana"</a:t>
            </a:r>
            <a:r>
              <a:rPr lang="en-US" sz="3536">
                <a:solidFill>
                  <a:srgbClr val="004AAD"/>
                </a:solidFill>
                <a:latin typeface="Be Vietnam"/>
              </a:rPr>
              <a:t>: бұл мемлекеттік кәсіпорын болып табылатын және ішкі және халықаралық авиатасымалдарды жүзеге асыратын Қазақстанның Ұлттық авиатасымалдаушысы.</a:t>
            </a:r>
          </a:p>
        </p:txBody>
      </p:sp>
      <p:sp>
        <p:nvSpPr>
          <p:cNvPr id="6" name="TextBox 6"/>
          <p:cNvSpPr txBox="1"/>
          <p:nvPr/>
        </p:nvSpPr>
        <p:spPr>
          <a:xfrm>
            <a:off x="9993803" y="5200650"/>
            <a:ext cx="7265497" cy="3312999"/>
          </a:xfrm>
          <a:prstGeom prst="rect">
            <a:avLst/>
          </a:prstGeom>
        </p:spPr>
        <p:txBody>
          <a:bodyPr lIns="0" tIns="0" rIns="0" bIns="0" rtlCol="0" anchor="t">
            <a:spAutoFit/>
          </a:bodyPr>
          <a:lstStyle/>
          <a:p>
            <a:pPr algn="ctr">
              <a:lnSpc>
                <a:spcPts val="3258"/>
              </a:lnSpc>
              <a:spcBef>
                <a:spcPct val="0"/>
              </a:spcBef>
            </a:pPr>
            <a:r>
              <a:rPr lang="en-US" sz="3258">
                <a:solidFill>
                  <a:srgbClr val="004AAD"/>
                </a:solidFill>
                <a:latin typeface="Be Vietnam Ultra-Bold"/>
              </a:rPr>
              <a:t>Мемлекеттік банктер: </a:t>
            </a:r>
            <a:r>
              <a:rPr lang="en-US" sz="3258">
                <a:solidFill>
                  <a:srgbClr val="004AAD"/>
                </a:solidFill>
                <a:latin typeface="Be Vietnam"/>
              </a:rPr>
              <a:t>Қазақстанда мемлекеттік кәсіпорындар болып табылатын және банк қызметін мемлекеттің бақылауымен жүзеге асыратын "Қазақстан Халық Банкі" (People ' s Bank of Kazakhstan) сияқты бірнеше мемлекеттік банктер бар.</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AF6"/>
        </a:solidFill>
        <a:effectLst/>
      </p:bgPr>
    </p:bg>
    <p:spTree>
      <p:nvGrpSpPr>
        <p:cNvPr id="1" name=""/>
        <p:cNvGrpSpPr/>
        <p:nvPr/>
      </p:nvGrpSpPr>
      <p:grpSpPr>
        <a:xfrm>
          <a:off x="0" y="0"/>
          <a:ext cx="0" cy="0"/>
          <a:chOff x="0" y="0"/>
          <a:chExt cx="0" cy="0"/>
        </a:xfrm>
      </p:grpSpPr>
      <p:sp>
        <p:nvSpPr>
          <p:cNvPr id="2" name="TextBox 2"/>
          <p:cNvSpPr txBox="1"/>
          <p:nvPr/>
        </p:nvSpPr>
        <p:spPr>
          <a:xfrm>
            <a:off x="1788503" y="3418497"/>
            <a:ext cx="14710994" cy="3526205"/>
          </a:xfrm>
          <a:prstGeom prst="rect">
            <a:avLst/>
          </a:prstGeom>
        </p:spPr>
        <p:txBody>
          <a:bodyPr lIns="0" tIns="0" rIns="0" bIns="0" rtlCol="0" anchor="t">
            <a:spAutoFit/>
          </a:bodyPr>
          <a:lstStyle/>
          <a:p>
            <a:pPr algn="ctr">
              <a:lnSpc>
                <a:spcPts val="3961"/>
              </a:lnSpc>
              <a:spcBef>
                <a:spcPct val="0"/>
              </a:spcBef>
            </a:pPr>
            <a:r>
              <a:rPr lang="en-US" sz="3961">
                <a:solidFill>
                  <a:srgbClr val="004AAD"/>
                </a:solidFill>
                <a:latin typeface="Be Vietnam Ultra-Bold"/>
              </a:rPr>
              <a:t>Қазақстан Республикасындағы мемлекеттік Кәсіпкерлік елдің экономикасы мен әлеуметтік саласын дамытуда маңызды рөл атқарады. Бұл мемлекеттің экономикалық қызметке белсенді қатысатын, негізгі салаларға инвестиция салатын, инновацияларды ынталандыратын және шағын және орта бизнесті қолдайтын механизмді білдіреді.</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434</Words>
  <Application>Microsoft Office PowerPoint</Application>
  <PresentationFormat>Произвольный</PresentationFormat>
  <Paragraphs>50</Paragraphs>
  <Slides>12</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12</vt:i4>
      </vt:variant>
    </vt:vector>
  </HeadingPairs>
  <TitlesOfParts>
    <vt:vector size="22" baseType="lpstr">
      <vt:lpstr>Cooper BT Light</vt:lpstr>
      <vt:lpstr>Be Vietnam</vt:lpstr>
      <vt:lpstr>Raleway</vt:lpstr>
      <vt:lpstr>Calibri</vt:lpstr>
      <vt:lpstr>Cooper BT Bold</vt:lpstr>
      <vt:lpstr>Raleway Bold</vt:lpstr>
      <vt:lpstr>Be Vietnam Ultra-Bold</vt:lpstr>
      <vt:lpstr>Arial</vt:lpstr>
      <vt:lpstr>Cooper BT</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Мемлекеттік кәсіпкерлік</dc:title>
  <dc:creator>User</dc:creator>
  <cp:lastModifiedBy>User</cp:lastModifiedBy>
  <cp:revision>2</cp:revision>
  <dcterms:created xsi:type="dcterms:W3CDTF">2006-08-16T00:00:00Z</dcterms:created>
  <dcterms:modified xsi:type="dcterms:W3CDTF">2025-01-30T07:32:14Z</dcterms:modified>
  <dc:identifier>DAF9vLzExW0</dc:identifier>
</cp:coreProperties>
</file>